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72" r:id="rId3"/>
    <p:sldId id="292" r:id="rId4"/>
    <p:sldId id="293" r:id="rId5"/>
    <p:sldId id="294" r:id="rId6"/>
    <p:sldId id="295" r:id="rId7"/>
    <p:sldId id="296" r:id="rId8"/>
    <p:sldId id="277" r:id="rId9"/>
    <p:sldId id="282" r:id="rId10"/>
    <p:sldId id="283" r:id="rId11"/>
    <p:sldId id="278" r:id="rId12"/>
    <p:sldId id="279" r:id="rId13"/>
    <p:sldId id="280" r:id="rId14"/>
    <p:sldId id="289" r:id="rId15"/>
    <p:sldId id="284" r:id="rId16"/>
    <p:sldId id="285" r:id="rId17"/>
    <p:sldId id="291"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157" y="-1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F10D75-1A58-430E-A613-8F861C51CE11}"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tr-TR"/>
        </a:p>
      </dgm:t>
    </dgm:pt>
    <dgm:pt modelId="{21B35A84-BFF9-4257-8AAE-1D59A2B346E8}">
      <dgm:prSet phldrT="[Metin]"/>
      <dgm:spPr/>
      <dgm:t>
        <a:bodyPr/>
        <a:lstStyle/>
        <a:p>
          <a:pPr algn="ctr"/>
          <a:r>
            <a:rPr lang="tr-TR" dirty="0" smtClean="0">
              <a:ln>
                <a:solidFill>
                  <a:schemeClr val="tx1"/>
                </a:solidFill>
              </a:ln>
              <a:solidFill>
                <a:schemeClr val="tx1"/>
              </a:solidFill>
              <a:effectLst>
                <a:outerShdw blurRad="50800" dist="38100" dir="2700000" algn="tl" rotWithShape="0">
                  <a:prstClr val="black">
                    <a:alpha val="40000"/>
                  </a:prstClr>
                </a:outerShdw>
              </a:effectLst>
            </a:rPr>
            <a:t>Fiziksel Zorbalık</a:t>
          </a:r>
        </a:p>
        <a:p>
          <a:pPr algn="l"/>
          <a:r>
            <a:rPr lang="tr-TR" dirty="0" smtClean="0"/>
            <a:t>-Vurmak, İtmek, Saçını Çekmek</a:t>
          </a:r>
        </a:p>
        <a:p>
          <a:pPr algn="l"/>
          <a:r>
            <a:rPr lang="tr-TR" dirty="0" smtClean="0"/>
            <a:t>- Eşyalarına Zarar Vermek</a:t>
          </a:r>
        </a:p>
        <a:p>
          <a:pPr algn="l"/>
          <a:r>
            <a:rPr lang="tr-TR" dirty="0" smtClean="0"/>
            <a:t>- Üzerine Boya, Yapışkan vb. Dökmek</a:t>
          </a:r>
        </a:p>
      </dgm:t>
    </dgm:pt>
    <dgm:pt modelId="{23F87AD3-738C-49C1-A270-7836655ED8E1}" type="parTrans" cxnId="{3AE52D7C-6EC9-43E0-BA23-EB6037BDC495}">
      <dgm:prSet/>
      <dgm:spPr/>
      <dgm:t>
        <a:bodyPr/>
        <a:lstStyle/>
        <a:p>
          <a:endParaRPr lang="tr-TR"/>
        </a:p>
      </dgm:t>
    </dgm:pt>
    <dgm:pt modelId="{275F11C4-F13E-438E-98E8-01462475C38E}" type="sibTrans" cxnId="{3AE52D7C-6EC9-43E0-BA23-EB6037BDC495}">
      <dgm:prSet/>
      <dgm:spPr/>
      <dgm:t>
        <a:bodyPr/>
        <a:lstStyle/>
        <a:p>
          <a:endParaRPr lang="tr-TR"/>
        </a:p>
      </dgm:t>
    </dgm:pt>
    <dgm:pt modelId="{CD83F987-C881-4615-9A86-15304C031966}">
      <dgm:prSet phldrT="[Metin]"/>
      <dgm:spPr/>
      <dgm:t>
        <a:bodyPr/>
        <a:lstStyle/>
        <a:p>
          <a:pPr algn="ctr"/>
          <a:r>
            <a:rPr lang="tr-TR" dirty="0" smtClean="0">
              <a:ln>
                <a:solidFill>
                  <a:schemeClr val="tx1"/>
                </a:solidFill>
              </a:ln>
              <a:solidFill>
                <a:schemeClr val="tx1"/>
              </a:solidFill>
              <a:effectLst>
                <a:outerShdw blurRad="50800" dist="38100" dir="2700000" algn="tl" rotWithShape="0">
                  <a:prstClr val="black">
                    <a:alpha val="40000"/>
                  </a:prstClr>
                </a:outerShdw>
              </a:effectLst>
            </a:rPr>
            <a:t>Sözel Zorbalık</a:t>
          </a:r>
        </a:p>
        <a:p>
          <a:pPr algn="l"/>
          <a:r>
            <a:rPr lang="tr-TR" dirty="0" smtClean="0"/>
            <a:t>- Lakap Takmak</a:t>
          </a:r>
        </a:p>
        <a:p>
          <a:pPr algn="l"/>
          <a:r>
            <a:rPr lang="tr-TR" dirty="0" smtClean="0"/>
            <a:t>-Alay Etmek, Aşağılamak</a:t>
          </a:r>
        </a:p>
        <a:p>
          <a:pPr algn="l"/>
          <a:r>
            <a:rPr lang="tr-TR" dirty="0" smtClean="0"/>
            <a:t>- Hakaret, Küfür Etmek</a:t>
          </a:r>
          <a:endParaRPr lang="tr-TR" dirty="0"/>
        </a:p>
      </dgm:t>
    </dgm:pt>
    <dgm:pt modelId="{F02F2279-0353-4996-8E04-C0A6A4E45B95}" type="parTrans" cxnId="{B4DA1D0D-9981-4F8A-BFF1-11EDFF13D22D}">
      <dgm:prSet/>
      <dgm:spPr/>
      <dgm:t>
        <a:bodyPr/>
        <a:lstStyle/>
        <a:p>
          <a:endParaRPr lang="tr-TR"/>
        </a:p>
      </dgm:t>
    </dgm:pt>
    <dgm:pt modelId="{94705B55-F305-4A51-AAF4-BA2A65BB5886}" type="sibTrans" cxnId="{B4DA1D0D-9981-4F8A-BFF1-11EDFF13D22D}">
      <dgm:prSet/>
      <dgm:spPr/>
      <dgm:t>
        <a:bodyPr/>
        <a:lstStyle/>
        <a:p>
          <a:endParaRPr lang="tr-TR"/>
        </a:p>
      </dgm:t>
    </dgm:pt>
    <dgm:pt modelId="{27B0678D-DBD4-4CBA-9C83-222E68087F3A}">
      <dgm:prSet phldrT="[Metin]"/>
      <dgm:spPr/>
      <dgm:t>
        <a:bodyPr/>
        <a:lstStyle/>
        <a:p>
          <a:pPr algn="ctr"/>
          <a:r>
            <a:rPr lang="tr-TR" dirty="0" smtClean="0">
              <a:ln>
                <a:solidFill>
                  <a:schemeClr val="tx1"/>
                </a:solidFill>
              </a:ln>
              <a:solidFill>
                <a:schemeClr val="tx1"/>
              </a:solidFill>
              <a:effectLst>
                <a:outerShdw blurRad="50800" dist="38100" dir="2700000" algn="tl" rotWithShape="0">
                  <a:prstClr val="black">
                    <a:alpha val="40000"/>
                  </a:prstClr>
                </a:outerShdw>
              </a:effectLst>
            </a:rPr>
            <a:t>Duygusal Zorbalık</a:t>
          </a:r>
        </a:p>
        <a:p>
          <a:pPr algn="l"/>
          <a:r>
            <a:rPr lang="tr-TR" dirty="0" smtClean="0"/>
            <a:t>- Kişiyi Yok Saymak, Dışlamak, Oyuna Almamak</a:t>
          </a:r>
        </a:p>
        <a:p>
          <a:pPr algn="l"/>
          <a:r>
            <a:rPr lang="tr-TR" dirty="0" smtClean="0"/>
            <a:t>- Hakkında İftira veya Dedikodu Yaymak</a:t>
          </a:r>
        </a:p>
        <a:p>
          <a:pPr algn="l"/>
          <a:r>
            <a:rPr lang="tr-TR" dirty="0" smtClean="0"/>
            <a:t>- Diğer Arkadaşlarıyla Arasını Bozmaya Çalışmak</a:t>
          </a:r>
          <a:endParaRPr lang="tr-TR" dirty="0"/>
        </a:p>
      </dgm:t>
    </dgm:pt>
    <dgm:pt modelId="{7291DE25-3534-4B8E-8B68-3526EACEF4A2}" type="parTrans" cxnId="{9E6CE844-B133-4D31-A051-160EA21C5416}">
      <dgm:prSet/>
      <dgm:spPr/>
      <dgm:t>
        <a:bodyPr/>
        <a:lstStyle/>
        <a:p>
          <a:endParaRPr lang="tr-TR"/>
        </a:p>
      </dgm:t>
    </dgm:pt>
    <dgm:pt modelId="{2DBD4FA8-EAE0-4B6B-973B-5655D3ADA726}" type="sibTrans" cxnId="{9E6CE844-B133-4D31-A051-160EA21C5416}">
      <dgm:prSet/>
      <dgm:spPr/>
      <dgm:t>
        <a:bodyPr/>
        <a:lstStyle/>
        <a:p>
          <a:endParaRPr lang="tr-TR"/>
        </a:p>
      </dgm:t>
    </dgm:pt>
    <dgm:pt modelId="{B8891DE3-EBC8-49F0-8FB3-5088A877E02D}" type="pres">
      <dgm:prSet presAssocID="{4DF10D75-1A58-430E-A613-8F861C51CE11}" presName="linearFlow" presStyleCnt="0">
        <dgm:presLayoutVars>
          <dgm:dir/>
          <dgm:resizeHandles val="exact"/>
        </dgm:presLayoutVars>
      </dgm:prSet>
      <dgm:spPr/>
      <dgm:t>
        <a:bodyPr/>
        <a:lstStyle/>
        <a:p>
          <a:endParaRPr lang="tr-TR"/>
        </a:p>
      </dgm:t>
    </dgm:pt>
    <dgm:pt modelId="{7D7671DE-8AE1-47CA-9B13-AE8FF8C95E91}" type="pres">
      <dgm:prSet presAssocID="{21B35A84-BFF9-4257-8AAE-1D59A2B346E8}" presName="composite" presStyleCnt="0"/>
      <dgm:spPr/>
    </dgm:pt>
    <dgm:pt modelId="{6629825E-7E11-4553-9FD7-B3BC3F3F38C7}" type="pres">
      <dgm:prSet presAssocID="{21B35A84-BFF9-4257-8AAE-1D59A2B346E8}" presName="imgShp" presStyleLbl="fgImgPlace1" presStyleIdx="0" presStyleCnt="3"/>
      <dgm:spPr>
        <a:blipFill rotWithShape="1">
          <a:blip xmlns:r="http://schemas.openxmlformats.org/officeDocument/2006/relationships" r:embed="rId1"/>
          <a:stretch>
            <a:fillRect/>
          </a:stretch>
        </a:blipFill>
      </dgm:spPr>
    </dgm:pt>
    <dgm:pt modelId="{DA22401C-57CF-45F0-8BB4-C717BA794E11}" type="pres">
      <dgm:prSet presAssocID="{21B35A84-BFF9-4257-8AAE-1D59A2B346E8}" presName="txShp" presStyleLbl="node1" presStyleIdx="0" presStyleCnt="3">
        <dgm:presLayoutVars>
          <dgm:bulletEnabled val="1"/>
        </dgm:presLayoutVars>
      </dgm:prSet>
      <dgm:spPr/>
      <dgm:t>
        <a:bodyPr/>
        <a:lstStyle/>
        <a:p>
          <a:endParaRPr lang="tr-TR"/>
        </a:p>
      </dgm:t>
    </dgm:pt>
    <dgm:pt modelId="{004BB94A-BD56-49EB-98FD-B61FCDA7655E}" type="pres">
      <dgm:prSet presAssocID="{275F11C4-F13E-438E-98E8-01462475C38E}" presName="spacing" presStyleCnt="0"/>
      <dgm:spPr/>
    </dgm:pt>
    <dgm:pt modelId="{E90EF84B-76E1-4D40-8D5C-95A7976DDD0F}" type="pres">
      <dgm:prSet presAssocID="{CD83F987-C881-4615-9A86-15304C031966}" presName="composite" presStyleCnt="0"/>
      <dgm:spPr/>
    </dgm:pt>
    <dgm:pt modelId="{5EF4F65F-C7C4-4E11-95EF-1EDAA52CF7CD}" type="pres">
      <dgm:prSet presAssocID="{CD83F987-C881-4615-9A86-15304C031966}" presName="imgShp" presStyleLbl="fgImgPlace1" presStyleIdx="1" presStyleCnt="3"/>
      <dgm:spPr>
        <a:blipFill rotWithShape="1">
          <a:blip xmlns:r="http://schemas.openxmlformats.org/officeDocument/2006/relationships" r:embed="rId2"/>
          <a:stretch>
            <a:fillRect/>
          </a:stretch>
        </a:blipFill>
      </dgm:spPr>
    </dgm:pt>
    <dgm:pt modelId="{9BAE9F95-D5D8-47C1-BE08-B221A2DA0F62}" type="pres">
      <dgm:prSet presAssocID="{CD83F987-C881-4615-9A86-15304C031966}" presName="txShp" presStyleLbl="node1" presStyleIdx="1" presStyleCnt="3">
        <dgm:presLayoutVars>
          <dgm:bulletEnabled val="1"/>
        </dgm:presLayoutVars>
      </dgm:prSet>
      <dgm:spPr/>
      <dgm:t>
        <a:bodyPr/>
        <a:lstStyle/>
        <a:p>
          <a:endParaRPr lang="tr-TR"/>
        </a:p>
      </dgm:t>
    </dgm:pt>
    <dgm:pt modelId="{04EAF1B5-CF44-4B38-AD6E-E8711E8C7574}" type="pres">
      <dgm:prSet presAssocID="{94705B55-F305-4A51-AAF4-BA2A65BB5886}" presName="spacing" presStyleCnt="0"/>
      <dgm:spPr/>
    </dgm:pt>
    <dgm:pt modelId="{3E54A3D6-8B58-4C2C-9CFF-08058EC143D3}" type="pres">
      <dgm:prSet presAssocID="{27B0678D-DBD4-4CBA-9C83-222E68087F3A}" presName="composite" presStyleCnt="0"/>
      <dgm:spPr/>
    </dgm:pt>
    <dgm:pt modelId="{3C9D57CC-1E92-4FBA-9794-4E843C3CB5C8}" type="pres">
      <dgm:prSet presAssocID="{27B0678D-DBD4-4CBA-9C83-222E68087F3A}" presName="imgShp" presStyleLbl="fgImgPlace1" presStyleIdx="2" presStyleCnt="3"/>
      <dgm:spPr>
        <a:blipFill rotWithShape="1">
          <a:blip xmlns:r="http://schemas.openxmlformats.org/officeDocument/2006/relationships" r:embed="rId3"/>
          <a:stretch>
            <a:fillRect/>
          </a:stretch>
        </a:blipFill>
      </dgm:spPr>
    </dgm:pt>
    <dgm:pt modelId="{F6A02004-5DDD-4A22-8FD6-3EC313A8CFE1}" type="pres">
      <dgm:prSet presAssocID="{27B0678D-DBD4-4CBA-9C83-222E68087F3A}" presName="txShp" presStyleLbl="node1" presStyleIdx="2" presStyleCnt="3">
        <dgm:presLayoutVars>
          <dgm:bulletEnabled val="1"/>
        </dgm:presLayoutVars>
      </dgm:prSet>
      <dgm:spPr/>
      <dgm:t>
        <a:bodyPr/>
        <a:lstStyle/>
        <a:p>
          <a:endParaRPr lang="tr-TR"/>
        </a:p>
      </dgm:t>
    </dgm:pt>
  </dgm:ptLst>
  <dgm:cxnLst>
    <dgm:cxn modelId="{0E4651FD-D912-41C3-B423-F90EA2B8634F}" type="presOf" srcId="{CD83F987-C881-4615-9A86-15304C031966}" destId="{9BAE9F95-D5D8-47C1-BE08-B221A2DA0F62}" srcOrd="0" destOrd="0" presId="urn:microsoft.com/office/officeart/2005/8/layout/vList3"/>
    <dgm:cxn modelId="{154C99DC-74FA-409E-BF34-72C19A60F007}" type="presOf" srcId="{4DF10D75-1A58-430E-A613-8F861C51CE11}" destId="{B8891DE3-EBC8-49F0-8FB3-5088A877E02D}" srcOrd="0" destOrd="0" presId="urn:microsoft.com/office/officeart/2005/8/layout/vList3"/>
    <dgm:cxn modelId="{822F06B9-54F2-4DFC-80F6-A4E69B1E6AA9}" type="presOf" srcId="{21B35A84-BFF9-4257-8AAE-1D59A2B346E8}" destId="{DA22401C-57CF-45F0-8BB4-C717BA794E11}" srcOrd="0" destOrd="0" presId="urn:microsoft.com/office/officeart/2005/8/layout/vList3"/>
    <dgm:cxn modelId="{3AE52D7C-6EC9-43E0-BA23-EB6037BDC495}" srcId="{4DF10D75-1A58-430E-A613-8F861C51CE11}" destId="{21B35A84-BFF9-4257-8AAE-1D59A2B346E8}" srcOrd="0" destOrd="0" parTransId="{23F87AD3-738C-49C1-A270-7836655ED8E1}" sibTransId="{275F11C4-F13E-438E-98E8-01462475C38E}"/>
    <dgm:cxn modelId="{9E6CE844-B133-4D31-A051-160EA21C5416}" srcId="{4DF10D75-1A58-430E-A613-8F861C51CE11}" destId="{27B0678D-DBD4-4CBA-9C83-222E68087F3A}" srcOrd="2" destOrd="0" parTransId="{7291DE25-3534-4B8E-8B68-3526EACEF4A2}" sibTransId="{2DBD4FA8-EAE0-4B6B-973B-5655D3ADA726}"/>
    <dgm:cxn modelId="{B4DA1D0D-9981-4F8A-BFF1-11EDFF13D22D}" srcId="{4DF10D75-1A58-430E-A613-8F861C51CE11}" destId="{CD83F987-C881-4615-9A86-15304C031966}" srcOrd="1" destOrd="0" parTransId="{F02F2279-0353-4996-8E04-C0A6A4E45B95}" sibTransId="{94705B55-F305-4A51-AAF4-BA2A65BB5886}"/>
    <dgm:cxn modelId="{927E4FAB-D77C-4EBF-944F-C8FF713C53D7}" type="presOf" srcId="{27B0678D-DBD4-4CBA-9C83-222E68087F3A}" destId="{F6A02004-5DDD-4A22-8FD6-3EC313A8CFE1}" srcOrd="0" destOrd="0" presId="urn:microsoft.com/office/officeart/2005/8/layout/vList3"/>
    <dgm:cxn modelId="{603982FD-7721-438D-A06A-FCC38BF734E8}" type="presParOf" srcId="{B8891DE3-EBC8-49F0-8FB3-5088A877E02D}" destId="{7D7671DE-8AE1-47CA-9B13-AE8FF8C95E91}" srcOrd="0" destOrd="0" presId="urn:microsoft.com/office/officeart/2005/8/layout/vList3"/>
    <dgm:cxn modelId="{9FFEEA27-319E-444E-8E84-4BD5B055D719}" type="presParOf" srcId="{7D7671DE-8AE1-47CA-9B13-AE8FF8C95E91}" destId="{6629825E-7E11-4553-9FD7-B3BC3F3F38C7}" srcOrd="0" destOrd="0" presId="urn:microsoft.com/office/officeart/2005/8/layout/vList3"/>
    <dgm:cxn modelId="{069F62C2-4BB2-427B-ABAF-F5CA372199B5}" type="presParOf" srcId="{7D7671DE-8AE1-47CA-9B13-AE8FF8C95E91}" destId="{DA22401C-57CF-45F0-8BB4-C717BA794E11}" srcOrd="1" destOrd="0" presId="urn:microsoft.com/office/officeart/2005/8/layout/vList3"/>
    <dgm:cxn modelId="{8A74A07C-BABB-43C6-A52B-764D71A886FA}" type="presParOf" srcId="{B8891DE3-EBC8-49F0-8FB3-5088A877E02D}" destId="{004BB94A-BD56-49EB-98FD-B61FCDA7655E}" srcOrd="1" destOrd="0" presId="urn:microsoft.com/office/officeart/2005/8/layout/vList3"/>
    <dgm:cxn modelId="{A6E840E7-6996-4DB7-964C-0C4615A5736B}" type="presParOf" srcId="{B8891DE3-EBC8-49F0-8FB3-5088A877E02D}" destId="{E90EF84B-76E1-4D40-8D5C-95A7976DDD0F}" srcOrd="2" destOrd="0" presId="urn:microsoft.com/office/officeart/2005/8/layout/vList3"/>
    <dgm:cxn modelId="{58DCC326-3384-4231-96B8-69298E9B6F8F}" type="presParOf" srcId="{E90EF84B-76E1-4D40-8D5C-95A7976DDD0F}" destId="{5EF4F65F-C7C4-4E11-95EF-1EDAA52CF7CD}" srcOrd="0" destOrd="0" presId="urn:microsoft.com/office/officeart/2005/8/layout/vList3"/>
    <dgm:cxn modelId="{3B04C365-3258-4FE5-A1FB-5948337936F6}" type="presParOf" srcId="{E90EF84B-76E1-4D40-8D5C-95A7976DDD0F}" destId="{9BAE9F95-D5D8-47C1-BE08-B221A2DA0F62}" srcOrd="1" destOrd="0" presId="urn:microsoft.com/office/officeart/2005/8/layout/vList3"/>
    <dgm:cxn modelId="{A48C0BC1-763C-49AD-BB2C-98CA7B2EE5A1}" type="presParOf" srcId="{B8891DE3-EBC8-49F0-8FB3-5088A877E02D}" destId="{04EAF1B5-CF44-4B38-AD6E-E8711E8C7574}" srcOrd="3" destOrd="0" presId="urn:microsoft.com/office/officeart/2005/8/layout/vList3"/>
    <dgm:cxn modelId="{76439C91-9B04-4AEE-AC9F-49FE26D37231}" type="presParOf" srcId="{B8891DE3-EBC8-49F0-8FB3-5088A877E02D}" destId="{3E54A3D6-8B58-4C2C-9CFF-08058EC143D3}" srcOrd="4" destOrd="0" presId="urn:microsoft.com/office/officeart/2005/8/layout/vList3"/>
    <dgm:cxn modelId="{16715A12-8C80-4904-A8EB-A2C86FE3A62A}" type="presParOf" srcId="{3E54A3D6-8B58-4C2C-9CFF-08058EC143D3}" destId="{3C9D57CC-1E92-4FBA-9794-4E843C3CB5C8}" srcOrd="0" destOrd="0" presId="urn:microsoft.com/office/officeart/2005/8/layout/vList3"/>
    <dgm:cxn modelId="{BD7A7526-C607-499F-B974-041B5092963A}" type="presParOf" srcId="{3E54A3D6-8B58-4C2C-9CFF-08058EC143D3}" destId="{F6A02004-5DDD-4A22-8FD6-3EC313A8CFE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2401C-57CF-45F0-8BB4-C717BA794E11}">
      <dsp:nvSpPr>
        <dsp:cNvPr id="0" name=""/>
        <dsp:cNvSpPr/>
      </dsp:nvSpPr>
      <dsp:spPr>
        <a:xfrm rot="10800000">
          <a:off x="1893584" y="2601"/>
          <a:ext cx="6080760" cy="144785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466" tIns="64770" rIns="120904" bIns="64770" numCol="1" spcCol="1270" anchor="ctr" anchorCtr="0">
          <a:noAutofit/>
        </a:bodyPr>
        <a:lstStyle/>
        <a:p>
          <a:pPr lvl="0" algn="ctr" defTabSz="755650">
            <a:lnSpc>
              <a:spcPct val="90000"/>
            </a:lnSpc>
            <a:spcBef>
              <a:spcPct val="0"/>
            </a:spcBef>
            <a:spcAft>
              <a:spcPct val="35000"/>
            </a:spcAft>
          </a:pPr>
          <a:r>
            <a:rPr lang="tr-TR" sz="1700" kern="1200" dirty="0" smtClean="0">
              <a:ln>
                <a:solidFill>
                  <a:schemeClr val="tx1"/>
                </a:solidFill>
              </a:ln>
              <a:solidFill>
                <a:schemeClr val="tx1"/>
              </a:solidFill>
              <a:effectLst>
                <a:outerShdw blurRad="50800" dist="38100" dir="2700000" algn="tl" rotWithShape="0">
                  <a:prstClr val="black">
                    <a:alpha val="40000"/>
                  </a:prstClr>
                </a:outerShdw>
              </a:effectLst>
            </a:rPr>
            <a:t>Fiziksel Zorbalık</a:t>
          </a:r>
        </a:p>
        <a:p>
          <a:pPr lvl="0" algn="l" defTabSz="755650">
            <a:lnSpc>
              <a:spcPct val="90000"/>
            </a:lnSpc>
            <a:spcBef>
              <a:spcPct val="0"/>
            </a:spcBef>
            <a:spcAft>
              <a:spcPct val="35000"/>
            </a:spcAft>
          </a:pPr>
          <a:r>
            <a:rPr lang="tr-TR" sz="1700" kern="1200" dirty="0" smtClean="0"/>
            <a:t>-Vurmak, İtmek, Saçını Çekmek</a:t>
          </a:r>
        </a:p>
        <a:p>
          <a:pPr lvl="0" algn="l" defTabSz="755650">
            <a:lnSpc>
              <a:spcPct val="90000"/>
            </a:lnSpc>
            <a:spcBef>
              <a:spcPct val="0"/>
            </a:spcBef>
            <a:spcAft>
              <a:spcPct val="35000"/>
            </a:spcAft>
          </a:pPr>
          <a:r>
            <a:rPr lang="tr-TR" sz="1700" kern="1200" dirty="0" smtClean="0"/>
            <a:t>- Eşyalarına Zarar Vermek</a:t>
          </a:r>
        </a:p>
        <a:p>
          <a:pPr lvl="0" algn="l" defTabSz="755650">
            <a:lnSpc>
              <a:spcPct val="90000"/>
            </a:lnSpc>
            <a:spcBef>
              <a:spcPct val="0"/>
            </a:spcBef>
            <a:spcAft>
              <a:spcPct val="35000"/>
            </a:spcAft>
          </a:pPr>
          <a:r>
            <a:rPr lang="tr-TR" sz="1700" kern="1200" dirty="0" smtClean="0"/>
            <a:t>- Üzerine Boya, Yapışkan vb. Dökmek</a:t>
          </a:r>
        </a:p>
      </dsp:txBody>
      <dsp:txXfrm rot="10800000">
        <a:off x="2255549" y="2601"/>
        <a:ext cx="5718795" cy="1447859"/>
      </dsp:txXfrm>
    </dsp:sp>
    <dsp:sp modelId="{6629825E-7E11-4553-9FD7-B3BC3F3F38C7}">
      <dsp:nvSpPr>
        <dsp:cNvPr id="0" name=""/>
        <dsp:cNvSpPr/>
      </dsp:nvSpPr>
      <dsp:spPr>
        <a:xfrm>
          <a:off x="1169655" y="2601"/>
          <a:ext cx="1447859" cy="144785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9F95-D5D8-47C1-BE08-B221A2DA0F62}">
      <dsp:nvSpPr>
        <dsp:cNvPr id="0" name=""/>
        <dsp:cNvSpPr/>
      </dsp:nvSpPr>
      <dsp:spPr>
        <a:xfrm rot="10800000">
          <a:off x="1893584" y="1882658"/>
          <a:ext cx="6080760" cy="1447859"/>
        </a:xfrm>
        <a:prstGeom prst="homePlat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466" tIns="64770" rIns="120904" bIns="64770" numCol="1" spcCol="1270" anchor="ctr" anchorCtr="0">
          <a:noAutofit/>
        </a:bodyPr>
        <a:lstStyle/>
        <a:p>
          <a:pPr lvl="0" algn="ctr" defTabSz="755650">
            <a:lnSpc>
              <a:spcPct val="90000"/>
            </a:lnSpc>
            <a:spcBef>
              <a:spcPct val="0"/>
            </a:spcBef>
            <a:spcAft>
              <a:spcPct val="35000"/>
            </a:spcAft>
          </a:pPr>
          <a:r>
            <a:rPr lang="tr-TR" sz="1700" kern="1200" dirty="0" smtClean="0">
              <a:ln>
                <a:solidFill>
                  <a:schemeClr val="tx1"/>
                </a:solidFill>
              </a:ln>
              <a:solidFill>
                <a:schemeClr val="tx1"/>
              </a:solidFill>
              <a:effectLst>
                <a:outerShdw blurRad="50800" dist="38100" dir="2700000" algn="tl" rotWithShape="0">
                  <a:prstClr val="black">
                    <a:alpha val="40000"/>
                  </a:prstClr>
                </a:outerShdw>
              </a:effectLst>
            </a:rPr>
            <a:t>Sözel Zorbalık</a:t>
          </a:r>
        </a:p>
        <a:p>
          <a:pPr lvl="0" algn="l" defTabSz="755650">
            <a:lnSpc>
              <a:spcPct val="90000"/>
            </a:lnSpc>
            <a:spcBef>
              <a:spcPct val="0"/>
            </a:spcBef>
            <a:spcAft>
              <a:spcPct val="35000"/>
            </a:spcAft>
          </a:pPr>
          <a:r>
            <a:rPr lang="tr-TR" sz="1700" kern="1200" dirty="0" smtClean="0"/>
            <a:t>- Lakap Takmak</a:t>
          </a:r>
        </a:p>
        <a:p>
          <a:pPr lvl="0" algn="l" defTabSz="755650">
            <a:lnSpc>
              <a:spcPct val="90000"/>
            </a:lnSpc>
            <a:spcBef>
              <a:spcPct val="0"/>
            </a:spcBef>
            <a:spcAft>
              <a:spcPct val="35000"/>
            </a:spcAft>
          </a:pPr>
          <a:r>
            <a:rPr lang="tr-TR" sz="1700" kern="1200" dirty="0" smtClean="0"/>
            <a:t>-Alay Etmek, Aşağılamak</a:t>
          </a:r>
        </a:p>
        <a:p>
          <a:pPr lvl="0" algn="l" defTabSz="755650">
            <a:lnSpc>
              <a:spcPct val="90000"/>
            </a:lnSpc>
            <a:spcBef>
              <a:spcPct val="0"/>
            </a:spcBef>
            <a:spcAft>
              <a:spcPct val="35000"/>
            </a:spcAft>
          </a:pPr>
          <a:r>
            <a:rPr lang="tr-TR" sz="1700" kern="1200" dirty="0" smtClean="0"/>
            <a:t>- Hakaret, Küfür Etmek</a:t>
          </a:r>
          <a:endParaRPr lang="tr-TR" sz="1700" kern="1200" dirty="0"/>
        </a:p>
      </dsp:txBody>
      <dsp:txXfrm rot="10800000">
        <a:off x="2255549" y="1882658"/>
        <a:ext cx="5718795" cy="1447859"/>
      </dsp:txXfrm>
    </dsp:sp>
    <dsp:sp modelId="{5EF4F65F-C7C4-4E11-95EF-1EDAA52CF7CD}">
      <dsp:nvSpPr>
        <dsp:cNvPr id="0" name=""/>
        <dsp:cNvSpPr/>
      </dsp:nvSpPr>
      <dsp:spPr>
        <a:xfrm>
          <a:off x="1169655" y="1882658"/>
          <a:ext cx="1447859" cy="144785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A02004-5DDD-4A22-8FD6-3EC313A8CFE1}">
      <dsp:nvSpPr>
        <dsp:cNvPr id="0" name=""/>
        <dsp:cNvSpPr/>
      </dsp:nvSpPr>
      <dsp:spPr>
        <a:xfrm rot="10800000">
          <a:off x="1893584" y="3762714"/>
          <a:ext cx="6080760" cy="1447859"/>
        </a:xfrm>
        <a:prstGeom prst="homePlat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466" tIns="64770" rIns="120904" bIns="64770" numCol="1" spcCol="1270" anchor="ctr" anchorCtr="0">
          <a:noAutofit/>
        </a:bodyPr>
        <a:lstStyle/>
        <a:p>
          <a:pPr lvl="0" algn="ctr" defTabSz="755650">
            <a:lnSpc>
              <a:spcPct val="90000"/>
            </a:lnSpc>
            <a:spcBef>
              <a:spcPct val="0"/>
            </a:spcBef>
            <a:spcAft>
              <a:spcPct val="35000"/>
            </a:spcAft>
          </a:pPr>
          <a:r>
            <a:rPr lang="tr-TR" sz="1700" kern="1200" dirty="0" smtClean="0">
              <a:ln>
                <a:solidFill>
                  <a:schemeClr val="tx1"/>
                </a:solidFill>
              </a:ln>
              <a:solidFill>
                <a:schemeClr val="tx1"/>
              </a:solidFill>
              <a:effectLst>
                <a:outerShdw blurRad="50800" dist="38100" dir="2700000" algn="tl" rotWithShape="0">
                  <a:prstClr val="black">
                    <a:alpha val="40000"/>
                  </a:prstClr>
                </a:outerShdw>
              </a:effectLst>
            </a:rPr>
            <a:t>Duygusal Zorbalık</a:t>
          </a:r>
        </a:p>
        <a:p>
          <a:pPr lvl="0" algn="l" defTabSz="755650">
            <a:lnSpc>
              <a:spcPct val="90000"/>
            </a:lnSpc>
            <a:spcBef>
              <a:spcPct val="0"/>
            </a:spcBef>
            <a:spcAft>
              <a:spcPct val="35000"/>
            </a:spcAft>
          </a:pPr>
          <a:r>
            <a:rPr lang="tr-TR" sz="1700" kern="1200" dirty="0" smtClean="0"/>
            <a:t>- Kişiyi Yok Saymak, Dışlamak, Oyuna Almamak</a:t>
          </a:r>
        </a:p>
        <a:p>
          <a:pPr lvl="0" algn="l" defTabSz="755650">
            <a:lnSpc>
              <a:spcPct val="90000"/>
            </a:lnSpc>
            <a:spcBef>
              <a:spcPct val="0"/>
            </a:spcBef>
            <a:spcAft>
              <a:spcPct val="35000"/>
            </a:spcAft>
          </a:pPr>
          <a:r>
            <a:rPr lang="tr-TR" sz="1700" kern="1200" dirty="0" smtClean="0"/>
            <a:t>- Hakkında İftira veya Dedikodu Yaymak</a:t>
          </a:r>
        </a:p>
        <a:p>
          <a:pPr lvl="0" algn="l" defTabSz="755650">
            <a:lnSpc>
              <a:spcPct val="90000"/>
            </a:lnSpc>
            <a:spcBef>
              <a:spcPct val="0"/>
            </a:spcBef>
            <a:spcAft>
              <a:spcPct val="35000"/>
            </a:spcAft>
          </a:pPr>
          <a:r>
            <a:rPr lang="tr-TR" sz="1700" kern="1200" dirty="0" smtClean="0"/>
            <a:t>- Diğer Arkadaşlarıyla Arasını Bozmaya Çalışmak</a:t>
          </a:r>
          <a:endParaRPr lang="tr-TR" sz="1700" kern="1200" dirty="0"/>
        </a:p>
      </dsp:txBody>
      <dsp:txXfrm rot="10800000">
        <a:off x="2255549" y="3762714"/>
        <a:ext cx="5718795" cy="1447859"/>
      </dsp:txXfrm>
    </dsp:sp>
    <dsp:sp modelId="{3C9D57CC-1E92-4FBA-9794-4E843C3CB5C8}">
      <dsp:nvSpPr>
        <dsp:cNvPr id="0" name=""/>
        <dsp:cNvSpPr/>
      </dsp:nvSpPr>
      <dsp:spPr>
        <a:xfrm>
          <a:off x="1169655" y="3762714"/>
          <a:ext cx="1447859" cy="1447859"/>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26.08.2025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26.08.2025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26.08.2025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26.08.2025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26.08.2025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26.08.2025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26.08.2025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26.08.2025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26.08.2025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26.08.2025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26.08.2025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26.08.2025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Başlık 5"/>
          <p:cNvSpPr>
            <a:spLocks noGrp="1"/>
          </p:cNvSpPr>
          <p:nvPr>
            <p:ph type="ctrTitle"/>
          </p:nvPr>
        </p:nvSpPr>
        <p:spPr/>
        <p:txBody>
          <a:bodyPr>
            <a:normAutofit/>
          </a:bodyPr>
          <a:lstStyle/>
          <a:p>
            <a:r>
              <a:rPr lang="tr-TR"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AKRAN </a:t>
            </a:r>
            <a:r>
              <a:rPr lang="tr-TR"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ZORBALIĞI</a:t>
            </a:r>
            <a:endParaRPr lang="tr-TR" sz="6000" dirty="0"/>
          </a:p>
        </p:txBody>
      </p:sp>
      <p:sp>
        <p:nvSpPr>
          <p:cNvPr id="3" name="Alt Başlık 2"/>
          <p:cNvSpPr>
            <a:spLocks noGrp="1"/>
          </p:cNvSpPr>
          <p:nvPr>
            <p:ph type="subTitle" idx="1"/>
          </p:nvPr>
        </p:nvSpPr>
        <p:spPr>
          <a:xfrm>
            <a:off x="1390497" y="3573016"/>
            <a:ext cx="6400800" cy="1752600"/>
          </a:xfrm>
        </p:spPr>
        <p:txBody>
          <a:bodyPr>
            <a:noAutofit/>
          </a:bodyPr>
          <a:lstStyle/>
          <a:p>
            <a:pPr algn="l"/>
            <a:r>
              <a:rPr lang="tr-T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Nedir?</a:t>
            </a:r>
          </a:p>
          <a:p>
            <a:pPr algn="l"/>
            <a:r>
              <a:rPr lang="tr-T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Risk Faktörleri Nelerdir?</a:t>
            </a:r>
          </a:p>
          <a:p>
            <a:pPr algn="l"/>
            <a:r>
              <a:rPr lang="tr-T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Sınıfta Nelere Dikkat Etmem Gerekir?</a:t>
            </a:r>
            <a:endParaRPr lang="tr-TR"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Akış Çizelgesi: Karar 4"/>
          <p:cNvSpPr/>
          <p:nvPr/>
        </p:nvSpPr>
        <p:spPr>
          <a:xfrm>
            <a:off x="1835696" y="1956086"/>
            <a:ext cx="5510403" cy="240947"/>
          </a:xfrm>
          <a:prstGeom prst="flowChartDecisi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60805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Autofit/>
          </a:bodyPr>
          <a:lstStyle/>
          <a:p>
            <a:r>
              <a:rPr lang="tr-TR" sz="2800" dirty="0" smtClean="0"/>
              <a:t>Öğrencilerinize Akran Zorbalığı Hakkında Bilgi Verin.</a:t>
            </a:r>
            <a:endParaRPr lang="tr-TR" sz="2800" dirty="0"/>
          </a:p>
        </p:txBody>
      </p:sp>
      <p:sp>
        <p:nvSpPr>
          <p:cNvPr id="3" name="İçerik Yer Tutucusu 2"/>
          <p:cNvSpPr>
            <a:spLocks noGrp="1"/>
          </p:cNvSpPr>
          <p:nvPr>
            <p:ph idx="1"/>
          </p:nvPr>
        </p:nvSpPr>
        <p:spPr>
          <a:xfrm>
            <a:off x="457200" y="1600200"/>
            <a:ext cx="7931224" cy="4525963"/>
          </a:xfrm>
        </p:spPr>
        <p:txBody>
          <a:bodyPr>
            <a:normAutofit/>
          </a:bodyPr>
          <a:lstStyle/>
          <a:p>
            <a:r>
              <a:rPr lang="tr-TR" sz="2000" dirty="0" smtClean="0"/>
              <a:t>Bazen, özellikle de küçük yaş grubundaki öğrenciler yaşadıkları durumun zorbalık olduğunun farkında olmayabilirler. Bu nedenle öğrencilerinize akran zorbalığının ne olduğunu, ne gibi olumsuz sonuçlar doğurabileceğini, bireyleri ve sınıfın/grubun dinamiğini ne derece etkileyebileceği vb. konularda öğrencilerinize açık ve net bir şekilde bilgilendirme yapmanız faydalı olacaktır.</a:t>
            </a:r>
            <a:endParaRPr lang="tr-TR" sz="2000" dirty="0"/>
          </a:p>
        </p:txBody>
      </p:sp>
    </p:spTree>
    <p:extLst>
      <p:ext uri="{BB962C8B-B14F-4D97-AF65-F5344CB8AC3E}">
        <p14:creationId xmlns:p14="http://schemas.microsoft.com/office/powerpoint/2010/main" val="2266768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Autofit/>
          </a:bodyPr>
          <a:lstStyle/>
          <a:p>
            <a:r>
              <a:rPr lang="tr-TR" sz="2800" dirty="0" smtClean="0"/>
              <a:t>Öğrencilerinizi Yakından Gözlemleyin.</a:t>
            </a:r>
            <a:endParaRPr lang="tr-TR" sz="2800" dirty="0"/>
          </a:p>
        </p:txBody>
      </p:sp>
      <p:sp>
        <p:nvSpPr>
          <p:cNvPr id="3" name="İçerik Yer Tutucusu 2"/>
          <p:cNvSpPr>
            <a:spLocks noGrp="1"/>
          </p:cNvSpPr>
          <p:nvPr>
            <p:ph idx="1"/>
          </p:nvPr>
        </p:nvSpPr>
        <p:spPr>
          <a:xfrm>
            <a:off x="457200" y="1600200"/>
            <a:ext cx="8003232" cy="4525963"/>
          </a:xfrm>
        </p:spPr>
        <p:txBody>
          <a:bodyPr>
            <a:normAutofit/>
          </a:bodyPr>
          <a:lstStyle/>
          <a:p>
            <a:r>
              <a:rPr lang="tr-TR" sz="2000" dirty="0" smtClean="0"/>
              <a:t>Öğrencilerinizin akademik durumu kadar sosyal ilişkilerini gözlemleyebilirsiniz. Sınıf içerisinde veya teneffüste hangi etkinliklere kimler katılıyor, hangi öğrencilerin gruplaşmaları mevcut veya kimler kimlerle anlaşabiliyor/anlaşamıyor görüldüğünde akran zorbalığının önüne geçmek de kolaylaşacaktır.</a:t>
            </a:r>
            <a:endParaRPr lang="tr-TR" sz="2000" dirty="0"/>
          </a:p>
        </p:txBody>
      </p:sp>
    </p:spTree>
    <p:extLst>
      <p:ext uri="{BB962C8B-B14F-4D97-AF65-F5344CB8AC3E}">
        <p14:creationId xmlns:p14="http://schemas.microsoft.com/office/powerpoint/2010/main" val="406722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a:bodyPr>
          <a:lstStyle/>
          <a:p>
            <a:r>
              <a:rPr lang="tr-TR" sz="2800" dirty="0" smtClean="0"/>
              <a:t>Olumlu Rol-Model Olun.</a:t>
            </a:r>
            <a:endParaRPr lang="tr-TR" sz="2800" dirty="0"/>
          </a:p>
        </p:txBody>
      </p:sp>
      <p:sp>
        <p:nvSpPr>
          <p:cNvPr id="3" name="İçerik Yer Tutucusu 2"/>
          <p:cNvSpPr>
            <a:spLocks noGrp="1"/>
          </p:cNvSpPr>
          <p:nvPr>
            <p:ph idx="1"/>
          </p:nvPr>
        </p:nvSpPr>
        <p:spPr>
          <a:xfrm>
            <a:off x="457200" y="1600201"/>
            <a:ext cx="8003232" cy="4493096"/>
          </a:xfrm>
        </p:spPr>
        <p:txBody>
          <a:bodyPr>
            <a:normAutofit/>
          </a:bodyPr>
          <a:lstStyle/>
          <a:p>
            <a:r>
              <a:rPr lang="tr-TR" sz="2000" dirty="0" smtClean="0"/>
              <a:t>Sınıf içerisindeki tutum ve davranışlarınızla akran zorbalığının karşısında olduğunuzu net bir şekilde gösterin. Okuldaki diğer yetişkinlere ve öğrencilere karşı olan davranışlarınızla rol model olmanız önemlidir. Unutulmamalıdır ki, çocuklar oldukça iyi gözlemcidirler ve söylenenden ziyade gördüklerini yapmaya eğilimleri vardır.</a:t>
            </a:r>
            <a:endParaRPr lang="tr-TR" sz="2000" dirty="0"/>
          </a:p>
        </p:txBody>
      </p:sp>
    </p:spTree>
    <p:extLst>
      <p:ext uri="{BB962C8B-B14F-4D97-AF65-F5344CB8AC3E}">
        <p14:creationId xmlns:p14="http://schemas.microsoft.com/office/powerpoint/2010/main" val="406722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a:bodyPr>
          <a:lstStyle/>
          <a:p>
            <a:r>
              <a:rPr lang="tr-TR" sz="2800" dirty="0" smtClean="0"/>
              <a:t>Olumlu Sınıf Ortamı Oluşturun.</a:t>
            </a:r>
            <a:endParaRPr lang="tr-TR" sz="2800" dirty="0"/>
          </a:p>
        </p:txBody>
      </p:sp>
      <p:sp>
        <p:nvSpPr>
          <p:cNvPr id="3" name="İçerik Yer Tutucusu 2"/>
          <p:cNvSpPr>
            <a:spLocks noGrp="1"/>
          </p:cNvSpPr>
          <p:nvPr>
            <p:ph idx="1"/>
          </p:nvPr>
        </p:nvSpPr>
        <p:spPr/>
        <p:txBody>
          <a:bodyPr>
            <a:normAutofit/>
          </a:bodyPr>
          <a:lstStyle/>
          <a:p>
            <a:r>
              <a:rPr lang="tr-TR" sz="2000" dirty="0" smtClean="0"/>
              <a:t>Akran zorbalığına karşı öğrencilerinizle birlikte sınıf kuralları oluşturun ve kuralların herkes için uygulandığından emin olun. Olumlu bir disiplin yöntemi kullanılması ve sınıf içi iletişimin/işbirliğinin oluşturulması akran zorbalığı vakalarının önlenmesinde etkilidir.</a:t>
            </a:r>
          </a:p>
          <a:p>
            <a:endParaRPr lang="tr-TR" sz="2000" dirty="0"/>
          </a:p>
          <a:p>
            <a:r>
              <a:rPr lang="tr-TR" sz="2000" dirty="0" smtClean="0"/>
              <a:t>Akran arabuluculuğu veya öğrenci liderliği gibi yöntemler de zaman zaman etkili çözümler olabilmektedir.</a:t>
            </a:r>
            <a:endParaRPr lang="tr-TR" sz="2000" dirty="0"/>
          </a:p>
        </p:txBody>
      </p:sp>
      <p:pic>
        <p:nvPicPr>
          <p:cNvPr id="2052" name="Picture 4" descr="https://i.kolaykampus.com/host/image/blog/33e742fb-569c-4072-bf96-33ecc48fd3f9.jpg"/>
          <p:cNvPicPr>
            <a:picLocks noChangeAspect="1" noChangeArrowheads="1"/>
          </p:cNvPicPr>
          <p:nvPr/>
        </p:nvPicPr>
        <p:blipFill rotWithShape="1">
          <a:blip r:embed="rId2">
            <a:extLst>
              <a:ext uri="{28A0092B-C50C-407E-A947-70E740481C1C}">
                <a14:useLocalDpi xmlns:a14="http://schemas.microsoft.com/office/drawing/2010/main" val="0"/>
              </a:ext>
            </a:extLst>
          </a:blip>
          <a:srcRect l="2347" t="6529" r="6432" b="6138"/>
          <a:stretch/>
        </p:blipFill>
        <p:spPr bwMode="auto">
          <a:xfrm>
            <a:off x="5364088" y="4437112"/>
            <a:ext cx="3077592" cy="19656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2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a:bodyPr>
          <a:lstStyle/>
          <a:p>
            <a:r>
              <a:rPr lang="tr-TR" sz="2800" dirty="0" smtClean="0"/>
              <a:t>Öğrencilerinizi Destekleyin.</a:t>
            </a:r>
            <a:endParaRPr lang="tr-TR" sz="2800" dirty="0"/>
          </a:p>
        </p:txBody>
      </p:sp>
      <p:sp>
        <p:nvSpPr>
          <p:cNvPr id="3" name="İçerik Yer Tutucusu 2"/>
          <p:cNvSpPr>
            <a:spLocks noGrp="1"/>
          </p:cNvSpPr>
          <p:nvPr>
            <p:ph idx="1"/>
          </p:nvPr>
        </p:nvSpPr>
        <p:spPr>
          <a:xfrm>
            <a:off x="457200" y="1600200"/>
            <a:ext cx="8003232" cy="4525963"/>
          </a:xfrm>
        </p:spPr>
        <p:txBody>
          <a:bodyPr>
            <a:normAutofit/>
          </a:bodyPr>
          <a:lstStyle/>
          <a:p>
            <a:r>
              <a:rPr lang="tr-TR" sz="2000" dirty="0" smtClean="0"/>
              <a:t>Öğrenciler çoğunlukla zorbalığa uğramaları durumunda öğretmenlerinin kendilerine yardımcı olacağını düşünürler. Özellikle okul ortamında böyle bir olayla karşılaştıklarında yardım isteyecekleri ilk kişiler sizler olacaksınız. Bu nedenle öğrencilerimize destek olmamız, onları ciddiye almamız, dinlememiz ve sorunu çözmesinde yardımcı olmamız gerekmektedir.</a:t>
            </a:r>
            <a:endParaRPr lang="tr-TR" sz="2000" dirty="0"/>
          </a:p>
        </p:txBody>
      </p:sp>
    </p:spTree>
    <p:extLst>
      <p:ext uri="{BB962C8B-B14F-4D97-AF65-F5344CB8AC3E}">
        <p14:creationId xmlns:p14="http://schemas.microsoft.com/office/powerpoint/2010/main" val="1761363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Autofit/>
          </a:bodyPr>
          <a:lstStyle/>
          <a:p>
            <a:r>
              <a:rPr lang="tr-TR" sz="2800" dirty="0" smtClean="0"/>
              <a:t>Aileler ile İşbirliği İçinde Olun.</a:t>
            </a:r>
            <a:endParaRPr lang="tr-TR" sz="2800" dirty="0"/>
          </a:p>
        </p:txBody>
      </p:sp>
      <p:sp>
        <p:nvSpPr>
          <p:cNvPr id="3" name="İçerik Yer Tutucusu 2"/>
          <p:cNvSpPr>
            <a:spLocks noGrp="1"/>
          </p:cNvSpPr>
          <p:nvPr>
            <p:ph idx="1"/>
          </p:nvPr>
        </p:nvSpPr>
        <p:spPr/>
        <p:txBody>
          <a:bodyPr>
            <a:normAutofit/>
          </a:bodyPr>
          <a:lstStyle/>
          <a:p>
            <a:r>
              <a:rPr lang="tr-TR" sz="2000" dirty="0" smtClean="0"/>
              <a:t>Gerek zorba öğrenci gerek de mağdur öğrenci için aileler ile işbirliği içerisinde olmanız önemlidir. Aile yapıları, aile içi iletişim sistemleri ve duygusal yakınlıkları, çocuğun büyütülüş tarzı veya anne baba tutumları gibi değişkenler akran zorbalığı olgusu içerisinde önemli değişkenlerdir. Sorunun çözülmesi sürecinde aileyi işin içine katmak da süreci oldukça hızlandıracaktır.</a:t>
            </a:r>
          </a:p>
        </p:txBody>
      </p:sp>
    </p:spTree>
    <p:extLst>
      <p:ext uri="{BB962C8B-B14F-4D97-AF65-F5344CB8AC3E}">
        <p14:creationId xmlns:p14="http://schemas.microsoft.com/office/powerpoint/2010/main" val="2375985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a:bodyPr>
          <a:lstStyle/>
          <a:p>
            <a:r>
              <a:rPr lang="tr-TR" sz="3200" dirty="0" smtClean="0"/>
              <a:t>Uzman Yardımı Alın.</a:t>
            </a:r>
            <a:endParaRPr lang="tr-TR" sz="3200" dirty="0"/>
          </a:p>
        </p:txBody>
      </p:sp>
      <p:sp>
        <p:nvSpPr>
          <p:cNvPr id="3" name="İçerik Yer Tutucusu 2"/>
          <p:cNvSpPr>
            <a:spLocks noGrp="1"/>
          </p:cNvSpPr>
          <p:nvPr>
            <p:ph idx="1"/>
          </p:nvPr>
        </p:nvSpPr>
        <p:spPr/>
        <p:txBody>
          <a:bodyPr>
            <a:normAutofit/>
          </a:bodyPr>
          <a:lstStyle/>
          <a:p>
            <a:r>
              <a:rPr lang="tr-TR" sz="2000" dirty="0" smtClean="0"/>
              <a:t>Başa çıkamadığınız veya sürecin zorlaştığı durumlarda, öncelikle okul psikolojik danışmanı olmak üzere diğer profesyonellerden destek isteyebilirsiniz.</a:t>
            </a:r>
            <a:endParaRPr lang="tr-TR" sz="2000" dirty="0"/>
          </a:p>
        </p:txBody>
      </p:sp>
      <p:pic>
        <p:nvPicPr>
          <p:cNvPr id="3074" name="Picture 2" descr="https://pdrmer.hku.edu.tr/wp-content/uploads/2019/03/pdrmer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6609"/>
          <a:stretch/>
        </p:blipFill>
        <p:spPr bwMode="auto">
          <a:xfrm>
            <a:off x="4211960" y="3933952"/>
            <a:ext cx="4320480" cy="23615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985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3"/>
          <p:cNvSpPr>
            <a:spLocks noGrp="1"/>
          </p:cNvSpPr>
          <p:nvPr>
            <p:ph type="ctrTitle"/>
          </p:nvPr>
        </p:nvSpPr>
        <p:spPr>
          <a:xfrm>
            <a:off x="12989" y="3789040"/>
            <a:ext cx="9144000" cy="2018655"/>
          </a:xfrm>
        </p:spPr>
        <p:txBody>
          <a:bodyPr>
            <a:prstTxWarp prst="textArchUp">
              <a:avLst/>
            </a:prstTxWarp>
            <a:normAutofit/>
          </a:bodyPr>
          <a:lstStyle/>
          <a:p>
            <a:r>
              <a:rPr lang="tr-TR"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Dinlediğiniz İçin</a:t>
            </a:r>
            <a:br>
              <a:rPr lang="tr-TR"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tr-TR"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Teşekkürler!</a:t>
            </a:r>
            <a:endParaRPr lang="tr-TR"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4138848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a:bodyPr>
          <a:lstStyle/>
          <a:p>
            <a:r>
              <a:rPr lang="tr-TR" sz="3200" dirty="0" smtClean="0"/>
              <a:t>Zorbalık Nedir?</a:t>
            </a:r>
            <a:endParaRPr lang="tr-TR" sz="3200" dirty="0"/>
          </a:p>
        </p:txBody>
      </p:sp>
      <p:sp>
        <p:nvSpPr>
          <p:cNvPr id="3" name="İçerik Yer Tutucusu 2"/>
          <p:cNvSpPr>
            <a:spLocks noGrp="1"/>
          </p:cNvSpPr>
          <p:nvPr>
            <p:ph idx="1"/>
          </p:nvPr>
        </p:nvSpPr>
        <p:spPr/>
        <p:txBody>
          <a:bodyPr>
            <a:normAutofit/>
          </a:bodyPr>
          <a:lstStyle/>
          <a:p>
            <a:r>
              <a:rPr lang="tr-TR" sz="2000" dirty="0" smtClean="0"/>
              <a:t>Bir ya da daha fazla çocuğun başka bir çocuğa </a:t>
            </a:r>
            <a:r>
              <a:rPr lang="tr-T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sürekli ve kasıtlı olarak zarar verme amaçlı olumsuz davranışlarda bulunması</a:t>
            </a:r>
            <a:r>
              <a:rPr lang="tr-TR" sz="2000" dirty="0" smtClean="0"/>
              <a:t>na denir.</a:t>
            </a:r>
            <a:endParaRPr lang="tr-TR" sz="2000" dirty="0"/>
          </a:p>
        </p:txBody>
      </p:sp>
      <p:pic>
        <p:nvPicPr>
          <p:cNvPr id="1026" name="Picture 2" descr="https://www.rehberlikservisi.net/wp-content/uploads/akranzorba234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333" y="3861048"/>
            <a:ext cx="4601127" cy="2592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261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a:bodyPr>
          <a:lstStyle/>
          <a:p>
            <a:r>
              <a:rPr lang="tr-TR" sz="3200" dirty="0" smtClean="0"/>
              <a:t>Zorbalık Türleri</a:t>
            </a:r>
            <a:endParaRPr lang="tr-TR" sz="32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215335657"/>
              </p:ext>
            </p:extLst>
          </p:nvPr>
        </p:nvGraphicFramePr>
        <p:xfrm>
          <a:off x="0" y="1600200"/>
          <a:ext cx="9144000" cy="521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6031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770984" cy="724942"/>
          </a:xfrm>
          <a:prstGeom prst="roundRect">
            <a:avLst>
              <a:gd name="adj" fmla="val 16972"/>
            </a:avLst>
          </a:prstGeom>
          <a:solidFill>
            <a:schemeClr val="accent6">
              <a:lumMod val="20000"/>
              <a:lumOff val="80000"/>
            </a:schemeClr>
          </a:solidFill>
        </p:spPr>
        <p:txBody>
          <a:bodyPr>
            <a:noAutofit/>
          </a:bodyPr>
          <a:lstStyle/>
          <a:p>
            <a:r>
              <a:rPr lang="tr-TR" sz="2400" dirty="0" smtClean="0"/>
              <a:t>Zorbalıkta Roller Nelerdir?</a:t>
            </a:r>
            <a:endParaRPr lang="tr-TR" sz="2400" dirty="0"/>
          </a:p>
        </p:txBody>
      </p:sp>
      <p:sp>
        <p:nvSpPr>
          <p:cNvPr id="3" name="İçerik Yer Tutucusu 2"/>
          <p:cNvSpPr>
            <a:spLocks noGrp="1"/>
          </p:cNvSpPr>
          <p:nvPr>
            <p:ph idx="1"/>
          </p:nvPr>
        </p:nvSpPr>
        <p:spPr/>
        <p:txBody>
          <a:bodyPr>
            <a:normAutofit/>
          </a:bodyPr>
          <a:lstStyle/>
          <a:p>
            <a:r>
              <a:rPr lang="tr-TR" sz="2400" b="1" i="1" dirty="0" smtClean="0">
                <a:solidFill>
                  <a:srgbClr val="FF0000"/>
                </a:solidFill>
              </a:rPr>
              <a:t>Zorba</a:t>
            </a:r>
          </a:p>
          <a:p>
            <a:pPr lvl="1"/>
            <a:r>
              <a:rPr lang="tr-TR" sz="2000" dirty="0" smtClean="0"/>
              <a:t>Zorbalık davranışını gerçekleştiren kişilerdir.</a:t>
            </a:r>
          </a:p>
          <a:p>
            <a:r>
              <a:rPr lang="tr-TR" sz="2400" b="1" i="1" dirty="0" smtClean="0">
                <a:solidFill>
                  <a:srgbClr val="FF0000"/>
                </a:solidFill>
              </a:rPr>
              <a:t>Mağdur</a:t>
            </a:r>
          </a:p>
          <a:p>
            <a:pPr lvl="1"/>
            <a:r>
              <a:rPr lang="tr-TR" sz="2000" dirty="0" smtClean="0"/>
              <a:t>Zorbalık davranışına maruz kalan kişilerdir.</a:t>
            </a:r>
          </a:p>
          <a:p>
            <a:r>
              <a:rPr lang="tr-TR" sz="2400" b="1" i="1" dirty="0" smtClean="0">
                <a:solidFill>
                  <a:srgbClr val="FF0000"/>
                </a:solidFill>
              </a:rPr>
              <a:t>Seyirci</a:t>
            </a:r>
          </a:p>
          <a:p>
            <a:pPr lvl="1"/>
            <a:r>
              <a:rPr lang="tr-TR" sz="2000" dirty="0" smtClean="0"/>
              <a:t>Zorbalık davranışında bir taraf olmayan, tanık olan kişi veya kişilerdir.</a:t>
            </a:r>
          </a:p>
          <a:p>
            <a:r>
              <a:rPr lang="tr-TR" sz="2400" b="1" i="1" dirty="0" smtClean="0">
                <a:solidFill>
                  <a:srgbClr val="FF0000"/>
                </a:solidFill>
              </a:rPr>
              <a:t>Zorba – Mağdur</a:t>
            </a:r>
          </a:p>
          <a:p>
            <a:pPr lvl="1"/>
            <a:r>
              <a:rPr lang="tr-TR" sz="2000" dirty="0" smtClean="0"/>
              <a:t>Zorbalık davranışına hem maruz kalan hem de diğerlerine uygulayan kişilerdir.</a:t>
            </a:r>
            <a:endParaRPr lang="tr-TR" sz="2000" dirty="0"/>
          </a:p>
        </p:txBody>
      </p:sp>
    </p:spTree>
    <p:extLst>
      <p:ext uri="{BB962C8B-B14F-4D97-AF65-F5344CB8AC3E}">
        <p14:creationId xmlns:p14="http://schemas.microsoft.com/office/powerpoint/2010/main" val="1918431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770984" cy="724942"/>
          </a:xfrm>
          <a:prstGeom prst="roundRect">
            <a:avLst>
              <a:gd name="adj" fmla="val 16972"/>
            </a:avLst>
          </a:prstGeom>
          <a:solidFill>
            <a:schemeClr val="accent6">
              <a:lumMod val="20000"/>
              <a:lumOff val="80000"/>
            </a:schemeClr>
          </a:solidFill>
        </p:spPr>
        <p:txBody>
          <a:bodyPr>
            <a:noAutofit/>
          </a:bodyPr>
          <a:lstStyle/>
          <a:p>
            <a:r>
              <a:rPr lang="tr-TR" sz="2400" dirty="0" smtClean="0"/>
              <a:t>Zorba Öğrencilerin Genel Özellikleri Nelerdir?</a:t>
            </a:r>
            <a:endParaRPr lang="tr-TR" sz="2400" dirty="0"/>
          </a:p>
        </p:txBody>
      </p:sp>
      <p:sp>
        <p:nvSpPr>
          <p:cNvPr id="3" name="İçerik Yer Tutucusu 2"/>
          <p:cNvSpPr>
            <a:spLocks noGrp="1"/>
          </p:cNvSpPr>
          <p:nvPr>
            <p:ph idx="1"/>
          </p:nvPr>
        </p:nvSpPr>
        <p:spPr/>
        <p:txBody>
          <a:bodyPr>
            <a:normAutofit/>
          </a:bodyPr>
          <a:lstStyle/>
          <a:p>
            <a:r>
              <a:rPr lang="tr-TR" sz="2000" dirty="0" smtClean="0"/>
              <a:t>Zorba kişiler, genellikle kendilerinden güçsüz gördükleri diğerini hedef alırlar. Güç dengesizliği mevcuttur.</a:t>
            </a:r>
          </a:p>
          <a:p>
            <a:r>
              <a:rPr lang="tr-TR" sz="2000" dirty="0" smtClean="0"/>
              <a:t>Kasıtlı olarak ve yineleyen şekilde zarar verme davranışı göstermeye çalışırlar.</a:t>
            </a:r>
          </a:p>
          <a:p>
            <a:r>
              <a:rPr lang="tr-TR" sz="2000" dirty="0" smtClean="0"/>
              <a:t>Amaç çok çeşitli olabilir; güç gösterisi yapma, maddi veya manevi çıkar elde etme, kontrol altında tutma veya kontrol hissi yaşama vb. amaçları olabilir.</a:t>
            </a:r>
          </a:p>
          <a:p>
            <a:r>
              <a:rPr lang="tr-TR" sz="2000" dirty="0" smtClean="0"/>
              <a:t>Genellikle empati, otokontrol, ilişki geliştirme, kendini ifade edebilme gibi sosyal becerileri gelişmemiş kişilerdir.</a:t>
            </a:r>
          </a:p>
          <a:p>
            <a:r>
              <a:rPr lang="tr-TR" sz="2000" dirty="0" smtClean="0"/>
              <a:t>Çoğu zaman mevcut durumu bir sorun olarak görmezler bu nedenle çözüm için de çaba harcamazlar. Utanç, pişmanlık vb. duyguları zayıftır.</a:t>
            </a:r>
            <a:endParaRPr lang="tr-TR" sz="2000" dirty="0"/>
          </a:p>
        </p:txBody>
      </p:sp>
    </p:spTree>
    <p:extLst>
      <p:ext uri="{BB962C8B-B14F-4D97-AF65-F5344CB8AC3E}">
        <p14:creationId xmlns:p14="http://schemas.microsoft.com/office/powerpoint/2010/main" val="3116531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770984" cy="724942"/>
          </a:xfrm>
          <a:prstGeom prst="roundRect">
            <a:avLst>
              <a:gd name="adj" fmla="val 16972"/>
            </a:avLst>
          </a:prstGeom>
          <a:solidFill>
            <a:schemeClr val="accent6">
              <a:lumMod val="20000"/>
              <a:lumOff val="80000"/>
            </a:schemeClr>
          </a:solidFill>
        </p:spPr>
        <p:txBody>
          <a:bodyPr>
            <a:noAutofit/>
          </a:bodyPr>
          <a:lstStyle/>
          <a:p>
            <a:r>
              <a:rPr lang="tr-TR" sz="2400" dirty="0" smtClean="0"/>
              <a:t>Mağdur Öğrencilerin Genel Özellikleri Nelerdir?</a:t>
            </a:r>
            <a:endParaRPr lang="tr-TR" sz="2400" dirty="0"/>
          </a:p>
        </p:txBody>
      </p:sp>
      <p:sp>
        <p:nvSpPr>
          <p:cNvPr id="3" name="İçerik Yer Tutucusu 2"/>
          <p:cNvSpPr>
            <a:spLocks noGrp="1"/>
          </p:cNvSpPr>
          <p:nvPr>
            <p:ph idx="1"/>
          </p:nvPr>
        </p:nvSpPr>
        <p:spPr/>
        <p:txBody>
          <a:bodyPr>
            <a:normAutofit/>
          </a:bodyPr>
          <a:lstStyle/>
          <a:p>
            <a:r>
              <a:rPr lang="tr-TR" sz="2000" dirty="0" smtClean="0"/>
              <a:t>Kendine güveni ve benlik saygısı düşük kişilerdir. (Kendilerini genellikle başarısız, aptal vb. tanımlama eğilimindedirler.)</a:t>
            </a:r>
          </a:p>
          <a:p>
            <a:r>
              <a:rPr lang="tr-TR" sz="2000" dirty="0" smtClean="0"/>
              <a:t>İçe kapanık, pasif, çekingen veya itaatkar eğilimli kişilerdir.</a:t>
            </a:r>
          </a:p>
          <a:p>
            <a:r>
              <a:rPr lang="tr-TR" sz="2000" dirty="0" smtClean="0"/>
              <a:t>İletişim ve sorun çözme becerileri genellikle zayıftır.</a:t>
            </a:r>
          </a:p>
          <a:p>
            <a:r>
              <a:rPr lang="tr-TR" sz="2000" dirty="0" smtClean="0"/>
              <a:t>Kendini savunma konusunda başarılı değildirler, zorbalığa uğradıktan sonra genellikle ağlama veya daha çok içe kapanma tepkisi gösterirler.</a:t>
            </a:r>
          </a:p>
          <a:p>
            <a:r>
              <a:rPr lang="tr-TR" sz="2000" dirty="0" smtClean="0"/>
              <a:t>Farklı fiziksel gelişim gösteren (çok uzun veya çok kısa, çok zayıf veya çok şişman) veya dezavantajlı grupta olan öğrenciler (yabancı uyruklu, engelli vb.) daha büyük risk faktörü taşırlar.</a:t>
            </a:r>
            <a:endParaRPr lang="tr-TR" sz="2000" dirty="0"/>
          </a:p>
        </p:txBody>
      </p:sp>
    </p:spTree>
    <p:extLst>
      <p:ext uri="{BB962C8B-B14F-4D97-AF65-F5344CB8AC3E}">
        <p14:creationId xmlns:p14="http://schemas.microsoft.com/office/powerpoint/2010/main" val="1951600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770984" cy="724942"/>
          </a:xfrm>
          <a:prstGeom prst="roundRect">
            <a:avLst>
              <a:gd name="adj" fmla="val 16972"/>
            </a:avLst>
          </a:prstGeom>
          <a:solidFill>
            <a:schemeClr val="accent6">
              <a:lumMod val="20000"/>
              <a:lumOff val="80000"/>
            </a:schemeClr>
          </a:solidFill>
        </p:spPr>
        <p:txBody>
          <a:bodyPr>
            <a:noAutofit/>
          </a:bodyPr>
          <a:lstStyle/>
          <a:p>
            <a:r>
              <a:rPr lang="tr-TR" sz="2800" dirty="0" smtClean="0"/>
              <a:t>Risk Faktörleri Nelerdir?</a:t>
            </a:r>
            <a:endParaRPr lang="tr-TR" sz="2800" dirty="0"/>
          </a:p>
        </p:txBody>
      </p:sp>
      <p:pic>
        <p:nvPicPr>
          <p:cNvPr id="1026" name="Picture 2" descr="C:\Users\ROG STRIX\Downloads\riskfaktö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656184"/>
            <a:ext cx="4293096" cy="429309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67544" y="2060848"/>
            <a:ext cx="3096344" cy="646331"/>
          </a:xfrm>
          <a:prstGeom prst="rect">
            <a:avLst/>
          </a:prstGeom>
          <a:noFill/>
        </p:spPr>
        <p:txBody>
          <a:bodyPr wrap="square" rtlCol="0">
            <a:spAutoFit/>
          </a:bodyPr>
          <a:lstStyle/>
          <a:p>
            <a:pPr marL="285750" indent="-285750">
              <a:buFont typeface="Courier New" pitchFamily="49" charset="0"/>
              <a:buChar char="o"/>
            </a:pPr>
            <a:r>
              <a:rPr lang="tr-TR" sz="1200" dirty="0" smtClean="0">
                <a:latin typeface="Californian FB" pitchFamily="18" charset="0"/>
              </a:rPr>
              <a:t>Çekingen, pasif kişilik yapısı</a:t>
            </a:r>
          </a:p>
          <a:p>
            <a:pPr marL="285750" indent="-285750">
              <a:buFont typeface="Courier New" pitchFamily="49" charset="0"/>
              <a:buChar char="o"/>
            </a:pPr>
            <a:r>
              <a:rPr lang="tr-TR" sz="1200" dirty="0" smtClean="0">
                <a:latin typeface="Californian FB" pitchFamily="18" charset="0"/>
              </a:rPr>
              <a:t>İtaat etmeye eğilim</a:t>
            </a:r>
          </a:p>
          <a:p>
            <a:pPr marL="285750" indent="-285750">
              <a:buFont typeface="Courier New" pitchFamily="49" charset="0"/>
              <a:buChar char="o"/>
            </a:pPr>
            <a:r>
              <a:rPr lang="tr-TR" sz="1200" dirty="0" smtClean="0">
                <a:latin typeface="Californian FB" pitchFamily="18" charset="0"/>
              </a:rPr>
              <a:t>Sosyal beceri eksikliği</a:t>
            </a:r>
            <a:endParaRPr lang="tr-TR" sz="1200" dirty="0">
              <a:latin typeface="Californian FB" pitchFamily="18" charset="0"/>
            </a:endParaRPr>
          </a:p>
        </p:txBody>
      </p:sp>
      <p:sp>
        <p:nvSpPr>
          <p:cNvPr id="6" name="Metin kutusu 5"/>
          <p:cNvSpPr txBox="1"/>
          <p:nvPr/>
        </p:nvSpPr>
        <p:spPr>
          <a:xfrm>
            <a:off x="251520" y="5229200"/>
            <a:ext cx="4234780" cy="830997"/>
          </a:xfrm>
          <a:prstGeom prst="rect">
            <a:avLst/>
          </a:prstGeom>
          <a:noFill/>
        </p:spPr>
        <p:txBody>
          <a:bodyPr wrap="square" rtlCol="0">
            <a:spAutoFit/>
          </a:bodyPr>
          <a:lstStyle/>
          <a:p>
            <a:pPr marL="285750" indent="-285750">
              <a:buFont typeface="Courier New" pitchFamily="49" charset="0"/>
              <a:buChar char="o"/>
            </a:pPr>
            <a:r>
              <a:rPr lang="tr-TR" sz="1200" dirty="0" smtClean="0">
                <a:latin typeface="Californian FB" pitchFamily="18" charset="0"/>
              </a:rPr>
              <a:t>Saldırgan davranışlara müdahalenin yetersiz olması</a:t>
            </a:r>
          </a:p>
          <a:p>
            <a:pPr marL="285750" indent="-285750">
              <a:buFont typeface="Courier New" pitchFamily="49" charset="0"/>
              <a:buChar char="o"/>
            </a:pPr>
            <a:r>
              <a:rPr lang="tr-TR" sz="1200" dirty="0" smtClean="0">
                <a:latin typeface="Californian FB" pitchFamily="18" charset="0"/>
              </a:rPr>
              <a:t>Uygun disiplin yöntemlerinin kullanılmaması</a:t>
            </a:r>
          </a:p>
          <a:p>
            <a:pPr marL="285750" indent="-285750">
              <a:buFont typeface="Courier New" pitchFamily="49" charset="0"/>
              <a:buChar char="o"/>
            </a:pPr>
            <a:r>
              <a:rPr lang="tr-TR" sz="1200" dirty="0" smtClean="0">
                <a:latin typeface="Californian FB" pitchFamily="18" charset="0"/>
              </a:rPr>
              <a:t>Zorbalık davranışlarının önemsenmemesi veya görmezden gelinmesi</a:t>
            </a:r>
            <a:endParaRPr lang="tr-TR" sz="1200" dirty="0">
              <a:latin typeface="Californian FB" pitchFamily="18" charset="0"/>
            </a:endParaRPr>
          </a:p>
        </p:txBody>
      </p:sp>
      <p:sp>
        <p:nvSpPr>
          <p:cNvPr id="7" name="Metin kutusu 6"/>
          <p:cNvSpPr txBox="1"/>
          <p:nvPr/>
        </p:nvSpPr>
        <p:spPr>
          <a:xfrm>
            <a:off x="5782072" y="1922348"/>
            <a:ext cx="3384376" cy="1015663"/>
          </a:xfrm>
          <a:prstGeom prst="rect">
            <a:avLst/>
          </a:prstGeom>
          <a:noFill/>
        </p:spPr>
        <p:txBody>
          <a:bodyPr wrap="square" rtlCol="0">
            <a:spAutoFit/>
          </a:bodyPr>
          <a:lstStyle/>
          <a:p>
            <a:pPr marL="285750" indent="-285750">
              <a:buFont typeface="Courier New" pitchFamily="49" charset="0"/>
              <a:buChar char="o"/>
            </a:pPr>
            <a:r>
              <a:rPr lang="tr-TR" sz="1200" dirty="0" smtClean="0">
                <a:latin typeface="Californian FB" pitchFamily="18" charset="0"/>
              </a:rPr>
              <a:t>İlgi ve sevgiden yoksun aile ortamı</a:t>
            </a:r>
          </a:p>
          <a:p>
            <a:pPr marL="285750" indent="-285750">
              <a:buFont typeface="Courier New" pitchFamily="49" charset="0"/>
              <a:buChar char="o"/>
            </a:pPr>
            <a:r>
              <a:rPr lang="tr-TR" sz="1200" dirty="0" smtClean="0">
                <a:latin typeface="Californian FB" pitchFamily="18" charset="0"/>
              </a:rPr>
              <a:t>Problem çözümünde fiziksel güç kullanan ebeveynler</a:t>
            </a:r>
          </a:p>
          <a:p>
            <a:pPr marL="285750" indent="-285750">
              <a:buFont typeface="Courier New" pitchFamily="49" charset="0"/>
              <a:buChar char="o"/>
            </a:pPr>
            <a:r>
              <a:rPr lang="tr-TR" sz="1200" dirty="0" smtClean="0">
                <a:latin typeface="Californian FB" pitchFamily="18" charset="0"/>
              </a:rPr>
              <a:t>Saldırgan davranışların hoş görülmesi</a:t>
            </a:r>
          </a:p>
          <a:p>
            <a:pPr marL="285750" indent="-285750">
              <a:buFont typeface="Courier New" pitchFamily="49" charset="0"/>
              <a:buChar char="o"/>
            </a:pPr>
            <a:r>
              <a:rPr lang="tr-TR" sz="1200" dirty="0" smtClean="0">
                <a:latin typeface="Californian FB" pitchFamily="18" charset="0"/>
              </a:rPr>
              <a:t>Aile içi iletişimin yetersizliği</a:t>
            </a:r>
            <a:endParaRPr lang="tr-TR" sz="1200" dirty="0">
              <a:latin typeface="Californian FB" pitchFamily="18" charset="0"/>
            </a:endParaRPr>
          </a:p>
        </p:txBody>
      </p:sp>
      <p:sp>
        <p:nvSpPr>
          <p:cNvPr id="8" name="Metin kutusu 7"/>
          <p:cNvSpPr txBox="1"/>
          <p:nvPr/>
        </p:nvSpPr>
        <p:spPr>
          <a:xfrm>
            <a:off x="5757581" y="5085184"/>
            <a:ext cx="3384376" cy="1015663"/>
          </a:xfrm>
          <a:prstGeom prst="rect">
            <a:avLst/>
          </a:prstGeom>
          <a:noFill/>
        </p:spPr>
        <p:txBody>
          <a:bodyPr wrap="square" rtlCol="0">
            <a:spAutoFit/>
          </a:bodyPr>
          <a:lstStyle/>
          <a:p>
            <a:pPr marL="285750" indent="-285750">
              <a:buFont typeface="Courier New" pitchFamily="49" charset="0"/>
              <a:buChar char="o"/>
            </a:pPr>
            <a:r>
              <a:rPr lang="tr-TR" sz="1200" dirty="0" smtClean="0">
                <a:latin typeface="Californian FB" pitchFamily="18" charset="0"/>
              </a:rPr>
              <a:t>Çocuğun kendi sosyal çevresinde şiddet içerikli davranışların normal karşılanması</a:t>
            </a:r>
          </a:p>
          <a:p>
            <a:pPr marL="285750" indent="-285750">
              <a:buFont typeface="Courier New" pitchFamily="49" charset="0"/>
              <a:buChar char="o"/>
            </a:pPr>
            <a:r>
              <a:rPr lang="tr-TR" sz="1200" dirty="0" smtClean="0">
                <a:latin typeface="Californian FB" pitchFamily="18" charset="0"/>
              </a:rPr>
              <a:t>Medya ve sosyal medyanın etkisiyle çocuğun şiddet içeriklerine maruz kalması</a:t>
            </a:r>
          </a:p>
          <a:p>
            <a:pPr marL="285750" indent="-285750">
              <a:buFont typeface="Courier New" pitchFamily="49" charset="0"/>
              <a:buChar char="o"/>
            </a:pPr>
            <a:r>
              <a:rPr lang="tr-TR" sz="1200" dirty="0" smtClean="0">
                <a:latin typeface="Californian FB" pitchFamily="18" charset="0"/>
              </a:rPr>
              <a:t>Şiddet içerikli oyunların yaygınlığı</a:t>
            </a:r>
            <a:endParaRPr lang="tr-TR" sz="1200" dirty="0">
              <a:latin typeface="Californian FB" pitchFamily="18" charset="0"/>
            </a:endParaRPr>
          </a:p>
        </p:txBody>
      </p:sp>
    </p:spTree>
    <p:extLst>
      <p:ext uri="{BB962C8B-B14F-4D97-AF65-F5344CB8AC3E}">
        <p14:creationId xmlns:p14="http://schemas.microsoft.com/office/powerpoint/2010/main" val="3041106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fontScale="90000"/>
          </a:bodyPr>
          <a:lstStyle/>
          <a:p>
            <a:r>
              <a:rPr lang="tr-TR" sz="3200" dirty="0" smtClean="0"/>
              <a:t>Akran Zorbalığının Sonuçları</a:t>
            </a:r>
            <a:endParaRPr lang="tr-TR" sz="3200" dirty="0"/>
          </a:p>
        </p:txBody>
      </p:sp>
      <p:sp>
        <p:nvSpPr>
          <p:cNvPr id="3" name="İçerik Yer Tutucusu 2"/>
          <p:cNvSpPr>
            <a:spLocks noGrp="1"/>
          </p:cNvSpPr>
          <p:nvPr>
            <p:ph idx="1"/>
          </p:nvPr>
        </p:nvSpPr>
        <p:spPr/>
        <p:txBody>
          <a:bodyPr>
            <a:normAutofit/>
          </a:bodyPr>
          <a:lstStyle/>
          <a:p>
            <a:r>
              <a:rPr lang="tr-TR" sz="1800" dirty="0" smtClean="0"/>
              <a:t>Zorba kişiler için </a:t>
            </a:r>
          </a:p>
          <a:p>
            <a:pPr lvl="1"/>
            <a:r>
              <a:rPr lang="tr-TR" sz="1400" dirty="0" smtClean="0"/>
              <a:t>Okuldan uzaklaşma</a:t>
            </a:r>
          </a:p>
          <a:p>
            <a:pPr lvl="1"/>
            <a:r>
              <a:rPr lang="tr-TR" sz="1400" dirty="0" smtClean="0"/>
              <a:t>Otoriteye </a:t>
            </a:r>
            <a:r>
              <a:rPr lang="tr-TR" sz="1400" dirty="0" smtClean="0"/>
              <a:t>ve sosyal normlara karşı giderek artan karşıtlık</a:t>
            </a:r>
          </a:p>
          <a:p>
            <a:pPr lvl="1"/>
            <a:r>
              <a:rPr lang="tr-TR" sz="1400" dirty="0" smtClean="0"/>
              <a:t>Soyutlanma, yalnız kalma</a:t>
            </a:r>
          </a:p>
          <a:p>
            <a:pPr lvl="1"/>
            <a:r>
              <a:rPr lang="tr-TR" sz="1400" dirty="0" smtClean="0"/>
              <a:t>Sosyal becerinin gelişememesi</a:t>
            </a:r>
          </a:p>
          <a:p>
            <a:pPr lvl="1"/>
            <a:r>
              <a:rPr lang="tr-TR" sz="1400" dirty="0" smtClean="0"/>
              <a:t>Suça sürüklenme olasılığının artması</a:t>
            </a:r>
          </a:p>
          <a:p>
            <a:pPr lvl="1"/>
            <a:r>
              <a:rPr lang="tr-TR" sz="1400" dirty="0" smtClean="0"/>
              <a:t>Alkol, madde kullanımı olasılığının artması</a:t>
            </a:r>
          </a:p>
          <a:p>
            <a:pPr lvl="1"/>
            <a:r>
              <a:rPr lang="tr-TR" sz="1400" dirty="0" smtClean="0"/>
              <a:t>Psikiyatrik hastalıklara yakalanma olasılığının artması</a:t>
            </a:r>
            <a:endParaRPr lang="tr-TR" sz="1800" dirty="0" smtClean="0"/>
          </a:p>
          <a:p>
            <a:pPr marL="0" indent="0">
              <a:buNone/>
            </a:pPr>
            <a:endParaRPr lang="tr-TR" sz="1800" dirty="0" smtClean="0"/>
          </a:p>
          <a:p>
            <a:r>
              <a:rPr lang="tr-TR" sz="1800" dirty="0" smtClean="0"/>
              <a:t>Mağdur kişiler için</a:t>
            </a:r>
          </a:p>
          <a:p>
            <a:pPr lvl="1"/>
            <a:r>
              <a:rPr lang="tr-TR" sz="1400" dirty="0" smtClean="0"/>
              <a:t>Yetersiz ve mutsuz hissetme</a:t>
            </a:r>
          </a:p>
          <a:p>
            <a:pPr lvl="1"/>
            <a:r>
              <a:rPr lang="tr-TR" sz="1400" dirty="0" smtClean="0"/>
              <a:t>İçe kapanma davranışında artış</a:t>
            </a:r>
          </a:p>
          <a:p>
            <a:pPr lvl="1"/>
            <a:r>
              <a:rPr lang="tr-TR" sz="1400" dirty="0" smtClean="0"/>
              <a:t>Okuldan ve sosyal çevreden uzaklaşma</a:t>
            </a:r>
          </a:p>
          <a:p>
            <a:pPr lvl="1"/>
            <a:r>
              <a:rPr lang="tr-TR" sz="1400" dirty="0" smtClean="0"/>
              <a:t>Fiziksel belirtiler (baş ağrısı, karın ağrısı vb.)</a:t>
            </a:r>
          </a:p>
          <a:p>
            <a:pPr lvl="1"/>
            <a:r>
              <a:rPr lang="tr-TR" sz="1400" dirty="0" smtClean="0"/>
              <a:t>Uyku problemleri</a:t>
            </a:r>
          </a:p>
          <a:p>
            <a:pPr lvl="1"/>
            <a:r>
              <a:rPr lang="tr-TR" sz="1400" dirty="0" smtClean="0"/>
              <a:t>Psikiyatrik hastalıklara yakalanma olasılığının artması</a:t>
            </a:r>
          </a:p>
        </p:txBody>
      </p:sp>
    </p:spTree>
    <p:extLst>
      <p:ext uri="{BB962C8B-B14F-4D97-AF65-F5344CB8AC3E}">
        <p14:creationId xmlns:p14="http://schemas.microsoft.com/office/powerpoint/2010/main" val="406722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2463031"/>
            <a:ext cx="7772400" cy="1470025"/>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Öğretmen Olarak </a:t>
            </a:r>
            <a:b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 Yapabilirim?</a:t>
            </a:r>
            <a:endPar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22994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Özel 5">
      <a:majorFont>
        <a:latin typeface="Bree Serif"/>
        <a:ea typeface=""/>
        <a:cs typeface=""/>
      </a:majorFont>
      <a:minorFont>
        <a:latin typeface="Book Antiqu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809</Words>
  <Application>Microsoft Office PowerPoint</Application>
  <PresentationFormat>Ekran Gösterisi (4:3)</PresentationFormat>
  <Paragraphs>89</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Ofis Teması</vt:lpstr>
      <vt:lpstr>AKRAN ZORBALIĞI</vt:lpstr>
      <vt:lpstr>Zorbalık Nedir?</vt:lpstr>
      <vt:lpstr>Zorbalık Türleri</vt:lpstr>
      <vt:lpstr>Zorbalıkta Roller Nelerdir?</vt:lpstr>
      <vt:lpstr>Zorba Öğrencilerin Genel Özellikleri Nelerdir?</vt:lpstr>
      <vt:lpstr>Mağdur Öğrencilerin Genel Özellikleri Nelerdir?</vt:lpstr>
      <vt:lpstr>Risk Faktörleri Nelerdir?</vt:lpstr>
      <vt:lpstr>Akran Zorbalığının Sonuçları</vt:lpstr>
      <vt:lpstr>Öğretmen Olarak  Ne Yapabilirim?</vt:lpstr>
      <vt:lpstr>Öğrencilerinize Akran Zorbalığı Hakkında Bilgi Verin.</vt:lpstr>
      <vt:lpstr>Öğrencilerinizi Yakından Gözlemleyin.</vt:lpstr>
      <vt:lpstr>Olumlu Rol-Model Olun.</vt:lpstr>
      <vt:lpstr>Olumlu Sınıf Ortamı Oluşturun.</vt:lpstr>
      <vt:lpstr>Öğrencilerinizi Destekleyin.</vt:lpstr>
      <vt:lpstr>Aileler ile İşbirliği İçinde Olun.</vt:lpstr>
      <vt:lpstr>Uzman Yardımı Alın.</vt:lpstr>
      <vt:lpstr>Dinlediğiniz İçin 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ROG STRIX</dc:creator>
  <cp:lastModifiedBy>ROG STRIX</cp:lastModifiedBy>
  <cp:revision>23</cp:revision>
  <dcterms:created xsi:type="dcterms:W3CDTF">2025-08-14T11:19:30Z</dcterms:created>
  <dcterms:modified xsi:type="dcterms:W3CDTF">2025-08-26T07:18:51Z</dcterms:modified>
</cp:coreProperties>
</file>