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2" r:id="rId3"/>
    <p:sldId id="290" r:id="rId4"/>
    <p:sldId id="273" r:id="rId5"/>
    <p:sldId id="274" r:id="rId6"/>
    <p:sldId id="275" r:id="rId7"/>
    <p:sldId id="276" r:id="rId8"/>
    <p:sldId id="277" r:id="rId9"/>
    <p:sldId id="282" r:id="rId10"/>
    <p:sldId id="283" r:id="rId11"/>
    <p:sldId id="278" r:id="rId12"/>
    <p:sldId id="279" r:id="rId13"/>
    <p:sldId id="280" r:id="rId14"/>
    <p:sldId id="289" r:id="rId15"/>
    <p:sldId id="284" r:id="rId16"/>
    <p:sldId id="285" r:id="rId17"/>
    <p:sldId id="291"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157" y="-1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28.08.2025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844824"/>
            <a:ext cx="7772400" cy="1470025"/>
          </a:xfrm>
        </p:spPr>
        <p:txBody>
          <a:bodyPr>
            <a:normAutofit/>
            <a:scene3d>
              <a:camera prst="orthographicFront"/>
              <a:lightRig rig="threePt" dir="t"/>
            </a:scene3d>
            <a:sp3d extrusionH="57150">
              <a:bevelT w="38100" h="38100"/>
            </a:sp3d>
          </a:bodyPr>
          <a:lstStyle/>
          <a:p>
            <a:r>
              <a:rPr lang="tr-TR" sz="3600" dirty="0" smtClean="0">
                <a:ln w="28575">
                  <a:solidFill>
                    <a:schemeClr val="tx1"/>
                  </a:solidFill>
                </a:ln>
                <a:solidFill>
                  <a:schemeClr val="bg1"/>
                </a:solidFill>
              </a:rPr>
              <a:t>ZORBALIK </a:t>
            </a:r>
            <a:r>
              <a:rPr lang="tr-TR" sz="3600" dirty="0" smtClean="0">
                <a:ln w="28575">
                  <a:solidFill>
                    <a:srgbClr val="FF0000"/>
                  </a:solidFill>
                </a:ln>
                <a:solidFill>
                  <a:srgbClr val="FF0000"/>
                </a:solidFill>
                <a:effectLst>
                  <a:outerShdw blurRad="50800" dist="38100" dir="8100000" algn="tr" rotWithShape="0">
                    <a:prstClr val="black">
                      <a:alpha val="40000"/>
                    </a:prstClr>
                  </a:outerShdw>
                </a:effectLst>
              </a:rPr>
              <a:t>DUR</a:t>
            </a:r>
            <a:r>
              <a:rPr lang="tr-TR" sz="3600" dirty="0" smtClean="0">
                <a:ln w="28575">
                  <a:solidFill>
                    <a:schemeClr val="tx1"/>
                  </a:solidFill>
                </a:ln>
                <a:solidFill>
                  <a:schemeClr val="bg1"/>
                </a:solidFill>
              </a:rPr>
              <a:t>SUN</a:t>
            </a:r>
            <a:br>
              <a:rPr lang="tr-TR" sz="3600" dirty="0" smtClean="0">
                <a:ln w="28575">
                  <a:solidFill>
                    <a:schemeClr val="tx1"/>
                  </a:solidFill>
                </a:ln>
                <a:solidFill>
                  <a:schemeClr val="bg1"/>
                </a:solidFill>
              </a:rPr>
            </a:br>
            <a:r>
              <a:rPr lang="tr-TR" sz="3600" dirty="0" smtClean="0">
                <a:ln w="28575">
                  <a:solidFill>
                    <a:schemeClr val="tx1"/>
                  </a:solidFill>
                </a:ln>
                <a:solidFill>
                  <a:schemeClr val="bg1"/>
                </a:solidFill>
              </a:rPr>
              <a:t>SEN ARKADAŞLIĞA </a:t>
            </a:r>
            <a:r>
              <a:rPr lang="tr-TR" sz="3600" dirty="0" smtClean="0">
                <a:ln w="28575">
                  <a:solidFill>
                    <a:srgbClr val="00B050"/>
                  </a:solidFill>
                </a:ln>
                <a:solidFill>
                  <a:srgbClr val="00B050"/>
                </a:solidFill>
                <a:effectLst>
                  <a:outerShdw blurRad="50800" dist="38100" dir="8100000" algn="tr" rotWithShape="0">
                    <a:prstClr val="black">
                      <a:alpha val="40000"/>
                    </a:prstClr>
                  </a:outerShdw>
                </a:effectLst>
              </a:rPr>
              <a:t>GEÇ</a:t>
            </a:r>
            <a:endParaRPr lang="tr-TR" sz="3600" dirty="0">
              <a:ln w="28575">
                <a:solidFill>
                  <a:srgbClr val="00B050"/>
                </a:solidFill>
              </a:ln>
              <a:solidFill>
                <a:srgbClr val="00B050"/>
              </a:solidFill>
              <a:effectLst>
                <a:outerShdw blurRad="50800" dist="38100" dir="8100000" algn="tr" rotWithShape="0">
                  <a:prstClr val="black">
                    <a:alpha val="40000"/>
                  </a:prstClr>
                </a:outerShdw>
              </a:effectLst>
            </a:endParaRPr>
          </a:p>
        </p:txBody>
      </p:sp>
      <p:sp>
        <p:nvSpPr>
          <p:cNvPr id="3" name="Alt Başlık 2"/>
          <p:cNvSpPr>
            <a:spLocks noGrp="1"/>
          </p:cNvSpPr>
          <p:nvPr>
            <p:ph type="subTitle" idx="1"/>
          </p:nvPr>
        </p:nvSpPr>
        <p:spPr>
          <a:xfrm>
            <a:off x="0" y="4005064"/>
            <a:ext cx="9144000" cy="1080120"/>
          </a:xfrm>
        </p:spPr>
        <p:txBody>
          <a:bodyPr>
            <a:noAutofit/>
          </a:bodyPr>
          <a:lstStyle/>
          <a:p>
            <a:r>
              <a:rPr lang="tr-TR"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AKRAN ZORBALIĞI</a:t>
            </a:r>
            <a:endParaRPr lang="tr-T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8" name="Picture 4" descr="C:\Users\ROG STRIX\Downloads\2-2-traffic-light-png-h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21993">
            <a:off x="7292563" y="1986383"/>
            <a:ext cx="1231130" cy="1231130"/>
          </a:xfrm>
          <a:prstGeom prst="rect">
            <a:avLst/>
          </a:prstGeom>
          <a:noFill/>
          <a:extLst>
            <a:ext uri="{909E8E84-426E-40DD-AFC4-6F175D3DCCD1}">
              <a14:hiddenFill xmlns:a14="http://schemas.microsoft.com/office/drawing/2010/main">
                <a:solidFill>
                  <a:srgbClr val="FFFFFF"/>
                </a:solidFill>
              </a14:hiddenFill>
            </a:ext>
          </a:extLst>
        </p:spPr>
      </p:pic>
      <p:sp>
        <p:nvSpPr>
          <p:cNvPr id="5" name="Akış Çizelgesi: Karar 4"/>
          <p:cNvSpPr/>
          <p:nvPr/>
        </p:nvSpPr>
        <p:spPr>
          <a:xfrm>
            <a:off x="1797900" y="3356991"/>
            <a:ext cx="5510403" cy="240947"/>
          </a:xfrm>
          <a:prstGeom prst="flowChartDecisi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60805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3200" dirty="0" smtClean="0"/>
              <a:t>Hayır Demeyi Öğrenmeliyiz.</a:t>
            </a:r>
            <a:endParaRPr lang="tr-TR" sz="3200" dirty="0"/>
          </a:p>
        </p:txBody>
      </p:sp>
      <p:sp>
        <p:nvSpPr>
          <p:cNvPr id="3" name="İçerik Yer Tutucusu 2"/>
          <p:cNvSpPr>
            <a:spLocks noGrp="1"/>
          </p:cNvSpPr>
          <p:nvPr>
            <p:ph idx="1"/>
          </p:nvPr>
        </p:nvSpPr>
        <p:spPr>
          <a:xfrm>
            <a:off x="457200" y="1600200"/>
            <a:ext cx="4114800" cy="4525963"/>
          </a:xfrm>
        </p:spPr>
        <p:txBody>
          <a:bodyPr>
            <a:normAutofit/>
          </a:bodyPr>
          <a:lstStyle/>
          <a:p>
            <a:r>
              <a:rPr lang="tr-TR" sz="2000" dirty="0" smtClean="0"/>
              <a:t>Yüksek sesle «</a:t>
            </a:r>
            <a:r>
              <a:rPr lang="tr-TR" sz="2000" b="1" dirty="0" smtClean="0">
                <a:solidFill>
                  <a:srgbClr val="FF0000"/>
                </a:solidFill>
              </a:rPr>
              <a:t>Hayır!</a:t>
            </a:r>
            <a:r>
              <a:rPr lang="tr-TR" sz="2000" dirty="0" smtClean="0"/>
              <a:t>» demeyi öğrenmemiz gerekmektedir. Zorba kişilere karşı ancak güçlü bir şekilde karşı durursak onları engelleyebiliriz. Hayır diyebilmeyi bilmek bu noktada önemli bir beceridir.</a:t>
            </a:r>
            <a:endParaRPr lang="tr-TR" sz="2000" dirty="0"/>
          </a:p>
        </p:txBody>
      </p:sp>
      <p:pic>
        <p:nvPicPr>
          <p:cNvPr id="6146" name="Picture 2" descr="https://encrypted-tbn0.gstatic.com/images?q=tbn:ANd9GcSUBPK75kW1eJG6x4iv2ZqcV2xaauSz3AeGEA&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996423"/>
            <a:ext cx="4415959" cy="2472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768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3200" dirty="0" smtClean="0"/>
              <a:t>Beden Duruşu ve Özgüven</a:t>
            </a:r>
            <a:endParaRPr lang="tr-TR" sz="3200" dirty="0"/>
          </a:p>
        </p:txBody>
      </p:sp>
      <p:sp>
        <p:nvSpPr>
          <p:cNvPr id="3" name="İçerik Yer Tutucusu 2"/>
          <p:cNvSpPr>
            <a:spLocks noGrp="1"/>
          </p:cNvSpPr>
          <p:nvPr>
            <p:ph idx="1"/>
          </p:nvPr>
        </p:nvSpPr>
        <p:spPr>
          <a:xfrm>
            <a:off x="457200" y="1600200"/>
            <a:ext cx="5554960" cy="4525963"/>
          </a:xfrm>
        </p:spPr>
        <p:txBody>
          <a:bodyPr>
            <a:normAutofit/>
          </a:bodyPr>
          <a:lstStyle/>
          <a:p>
            <a:r>
              <a:rPr lang="tr-TR" sz="2000" dirty="0" smtClean="0"/>
              <a:t>Zorbaların hedef olarak kendilerinden güçsüz görünen kişileri hedef aldıklarından bahsetmiştik. Bu nedenle beden duruşumuz, jest ve mimiklerimiz önemlidir. Kendimize güvenmeli ve güçlü yönlerimizin farkında olmalıyız.</a:t>
            </a:r>
            <a:endParaRPr lang="tr-TR" sz="2000" dirty="0"/>
          </a:p>
        </p:txBody>
      </p:sp>
      <p:pic>
        <p:nvPicPr>
          <p:cNvPr id="7170" name="Picture 2" descr="Duruş Bozukluğu için AĞIRSAĞLAM Egzersizler! İdeal Omurga Postürü"/>
          <p:cNvPicPr>
            <a:picLocks noChangeAspect="1" noChangeArrowheads="1"/>
          </p:cNvPicPr>
          <p:nvPr/>
        </p:nvPicPr>
        <p:blipFill rotWithShape="1">
          <a:blip r:embed="rId2">
            <a:extLst>
              <a:ext uri="{28A0092B-C50C-407E-A947-70E740481C1C}">
                <a14:useLocalDpi xmlns:a14="http://schemas.microsoft.com/office/drawing/2010/main" val="0"/>
              </a:ext>
            </a:extLst>
          </a:blip>
          <a:srcRect b="5451"/>
          <a:stretch/>
        </p:blipFill>
        <p:spPr bwMode="auto">
          <a:xfrm>
            <a:off x="3851920" y="3858479"/>
            <a:ext cx="4896544" cy="26073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2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3200" dirty="0" smtClean="0"/>
              <a:t>Umursamamayı Öğrenin.</a:t>
            </a:r>
            <a:endParaRPr lang="tr-TR" sz="3200" dirty="0"/>
          </a:p>
        </p:txBody>
      </p:sp>
      <p:sp>
        <p:nvSpPr>
          <p:cNvPr id="3" name="İçerik Yer Tutucusu 2"/>
          <p:cNvSpPr>
            <a:spLocks noGrp="1"/>
          </p:cNvSpPr>
          <p:nvPr>
            <p:ph idx="1"/>
          </p:nvPr>
        </p:nvSpPr>
        <p:spPr>
          <a:xfrm>
            <a:off x="457200" y="1600201"/>
            <a:ext cx="4114800" cy="4493096"/>
          </a:xfrm>
        </p:spPr>
        <p:txBody>
          <a:bodyPr>
            <a:normAutofit/>
          </a:bodyPr>
          <a:lstStyle/>
          <a:p>
            <a:r>
              <a:rPr lang="tr-TR" sz="2000" dirty="0" smtClean="0"/>
              <a:t>Zorbalar karşıdaki kişiye zarar verme isteği ile davranışı gerçekleştirirler. Ancak sizler umursamamayı öğrenir ve zorbanın size zarar verdiğini görmesini engellerseniz, zorba amacına ulaşamamış ve davranışı devam ettirmiyor olacaktır.</a:t>
            </a:r>
            <a:endParaRPr lang="tr-TR" sz="2000" dirty="0"/>
          </a:p>
        </p:txBody>
      </p:sp>
      <p:pic>
        <p:nvPicPr>
          <p:cNvPr id="8194" name="Picture 2" descr="https://cf.kizlarsoruyor.com/q3493103/12ce4ecd-65d9-493c-9c9a-8dc95e7b018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852936"/>
            <a:ext cx="3528392" cy="3528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2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3200" dirty="0" smtClean="0"/>
              <a:t>Ortamı Terk Edebilirsiniz.</a:t>
            </a:r>
            <a:endParaRPr lang="tr-TR" sz="3200" dirty="0"/>
          </a:p>
        </p:txBody>
      </p:sp>
      <p:sp>
        <p:nvSpPr>
          <p:cNvPr id="3" name="İçerik Yer Tutucusu 2"/>
          <p:cNvSpPr>
            <a:spLocks noGrp="1"/>
          </p:cNvSpPr>
          <p:nvPr>
            <p:ph idx="1"/>
          </p:nvPr>
        </p:nvSpPr>
        <p:spPr/>
        <p:txBody>
          <a:bodyPr>
            <a:normAutofit/>
          </a:bodyPr>
          <a:lstStyle/>
          <a:p>
            <a:r>
              <a:rPr lang="tr-TR" sz="2000" dirty="0" smtClean="0"/>
              <a:t>Zorbalık davranışının gerçekleştirildiği ortamı terk ederek olayların yatışmasını ve kendi duygunuzu kontrol etmek için kendinize zaman tanımanızı sağlayabilirsiniz.</a:t>
            </a:r>
            <a:endParaRPr lang="tr-TR" sz="2000" dirty="0"/>
          </a:p>
        </p:txBody>
      </p:sp>
      <p:pic>
        <p:nvPicPr>
          <p:cNvPr id="9218" name="Picture 2" descr="https://cdn-icons-png.flaticon.com/512/7879/787966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828147"/>
            <a:ext cx="2592288" cy="259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2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3200" dirty="0" smtClean="0"/>
              <a:t>Sessiz Kalmayın.</a:t>
            </a:r>
            <a:endParaRPr lang="tr-TR" sz="3200" dirty="0"/>
          </a:p>
        </p:txBody>
      </p:sp>
      <p:sp>
        <p:nvSpPr>
          <p:cNvPr id="3" name="İçerik Yer Tutucusu 2"/>
          <p:cNvSpPr>
            <a:spLocks noGrp="1"/>
          </p:cNvSpPr>
          <p:nvPr>
            <p:ph idx="1"/>
          </p:nvPr>
        </p:nvSpPr>
        <p:spPr>
          <a:xfrm>
            <a:off x="457200" y="1600200"/>
            <a:ext cx="6059016" cy="4525963"/>
          </a:xfrm>
        </p:spPr>
        <p:txBody>
          <a:bodyPr>
            <a:normAutofit/>
          </a:bodyPr>
          <a:lstStyle/>
          <a:p>
            <a:r>
              <a:rPr lang="tr-TR" sz="2000" dirty="0" smtClean="0"/>
              <a:t>Olayları gizleyerek zorbalara yardımcı olmayın. Çünkü gizlilik zorbaların en güçlü silahlarından biridir.</a:t>
            </a:r>
            <a:endParaRPr lang="tr-TR" sz="2000" dirty="0"/>
          </a:p>
        </p:txBody>
      </p:sp>
      <p:pic>
        <p:nvPicPr>
          <p:cNvPr id="10242" name="Picture 2" descr="Psikolojik Danışma ve R. Tezi - Atlas Akademik Danışmanlı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789040"/>
            <a:ext cx="3927984" cy="261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363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Autofit/>
          </a:bodyPr>
          <a:lstStyle/>
          <a:p>
            <a:r>
              <a:rPr lang="tr-TR" sz="2400" dirty="0" smtClean="0"/>
              <a:t>Yardım Alabileceğiniz Yerleri Öğrenin.</a:t>
            </a:r>
            <a:endParaRPr lang="tr-TR" sz="2400" dirty="0"/>
          </a:p>
        </p:txBody>
      </p:sp>
      <p:sp>
        <p:nvSpPr>
          <p:cNvPr id="3" name="İçerik Yer Tutucusu 2"/>
          <p:cNvSpPr>
            <a:spLocks noGrp="1"/>
          </p:cNvSpPr>
          <p:nvPr>
            <p:ph idx="1"/>
          </p:nvPr>
        </p:nvSpPr>
        <p:spPr/>
        <p:txBody>
          <a:bodyPr>
            <a:normAutofit/>
          </a:bodyPr>
          <a:lstStyle/>
          <a:p>
            <a:r>
              <a:rPr lang="tr-TR" sz="2000" dirty="0" smtClean="0"/>
              <a:t>Okulda iseniz</a:t>
            </a:r>
          </a:p>
          <a:p>
            <a:pPr lvl="1"/>
            <a:r>
              <a:rPr lang="tr-TR" sz="1600" dirty="0" smtClean="0"/>
              <a:t>Sınıf öğretmeninizden,</a:t>
            </a:r>
          </a:p>
          <a:p>
            <a:pPr lvl="1"/>
            <a:r>
              <a:rPr lang="tr-TR" sz="1600" dirty="0" smtClean="0"/>
              <a:t>Nöbetçi öğretmenden</a:t>
            </a:r>
          </a:p>
          <a:p>
            <a:pPr lvl="1"/>
            <a:r>
              <a:rPr lang="tr-TR" sz="1600" dirty="0" smtClean="0"/>
              <a:t>Müdür veya müdür yardımcılarından</a:t>
            </a:r>
          </a:p>
          <a:p>
            <a:pPr lvl="1"/>
            <a:r>
              <a:rPr lang="tr-TR" sz="1600" dirty="0" smtClean="0"/>
              <a:t>Rehber öğretmenden yardım isteyebilirsiniz.</a:t>
            </a:r>
            <a:endParaRPr lang="tr-TR" sz="1600" dirty="0"/>
          </a:p>
          <a:p>
            <a:endParaRPr lang="tr-TR" sz="2000" dirty="0" smtClean="0"/>
          </a:p>
          <a:p>
            <a:r>
              <a:rPr lang="tr-TR" sz="2000" dirty="0" smtClean="0"/>
              <a:t>Okul dışındaysanız</a:t>
            </a:r>
          </a:p>
          <a:p>
            <a:pPr lvl="1"/>
            <a:r>
              <a:rPr lang="tr-TR" sz="1600" dirty="0" smtClean="0"/>
              <a:t>En yakınınızda bulunan güvendiğiniz bir yetişkinden (anne-baba, akrabalar, komşular vb.),</a:t>
            </a:r>
          </a:p>
          <a:p>
            <a:pPr lvl="1"/>
            <a:r>
              <a:rPr lang="tr-TR" sz="1600" dirty="0" smtClean="0"/>
              <a:t>Çevredeki esnaflardan (bakkal, manav vb.)</a:t>
            </a:r>
          </a:p>
          <a:p>
            <a:pPr lvl="1"/>
            <a:r>
              <a:rPr lang="tr-TR" sz="1600" dirty="0" smtClean="0"/>
              <a:t>Güvenlik güçlerinden (polis, jandarma, bekçi vb.) yardım isteyebilirsiniz.</a:t>
            </a:r>
            <a:endParaRPr lang="tr-TR" sz="1600" dirty="0"/>
          </a:p>
        </p:txBody>
      </p:sp>
      <p:pic>
        <p:nvPicPr>
          <p:cNvPr id="11266" name="Picture 2" descr="20 Yıl Sonra Öğretmenlik – Beştepe Bloggers"/>
          <p:cNvPicPr>
            <a:picLocks noChangeAspect="1" noChangeArrowheads="1"/>
          </p:cNvPicPr>
          <p:nvPr/>
        </p:nvPicPr>
        <p:blipFill rotWithShape="1">
          <a:blip r:embed="rId2">
            <a:extLst>
              <a:ext uri="{28A0092B-C50C-407E-A947-70E740481C1C}">
                <a14:useLocalDpi xmlns:a14="http://schemas.microsoft.com/office/drawing/2010/main" val="0"/>
              </a:ext>
            </a:extLst>
          </a:blip>
          <a:srcRect b="21403"/>
          <a:stretch/>
        </p:blipFill>
        <p:spPr bwMode="auto">
          <a:xfrm>
            <a:off x="6084168" y="1340768"/>
            <a:ext cx="2006918" cy="20162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985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3200" dirty="0" smtClean="0"/>
              <a:t>Seyirciler Ne Yapabilir?</a:t>
            </a:r>
            <a:endParaRPr lang="tr-TR" sz="3200" dirty="0"/>
          </a:p>
        </p:txBody>
      </p:sp>
      <p:sp>
        <p:nvSpPr>
          <p:cNvPr id="3" name="İçerik Yer Tutucusu 2"/>
          <p:cNvSpPr>
            <a:spLocks noGrp="1"/>
          </p:cNvSpPr>
          <p:nvPr>
            <p:ph idx="1"/>
          </p:nvPr>
        </p:nvSpPr>
        <p:spPr/>
        <p:txBody>
          <a:bodyPr>
            <a:normAutofit/>
          </a:bodyPr>
          <a:lstStyle/>
          <a:p>
            <a:r>
              <a:rPr lang="tr-TR" sz="2000" dirty="0" smtClean="0"/>
              <a:t>Zorbayı uyarabilir, ona «</a:t>
            </a:r>
            <a:r>
              <a:rPr lang="tr-TR" sz="2000" b="1" dirty="0" smtClean="0">
                <a:solidFill>
                  <a:srgbClr val="FF0000"/>
                </a:solidFill>
              </a:rPr>
              <a:t>Dur!</a:t>
            </a:r>
            <a:r>
              <a:rPr lang="tr-TR" sz="2000" dirty="0" smtClean="0"/>
              <a:t>» diyebilirsin.</a:t>
            </a:r>
          </a:p>
          <a:p>
            <a:endParaRPr lang="tr-TR" sz="2000" dirty="0"/>
          </a:p>
          <a:p>
            <a:r>
              <a:rPr lang="tr-TR" sz="2000" dirty="0" smtClean="0"/>
              <a:t>Zorbalığa uğrayan arkadaşına destek olabilirsin.</a:t>
            </a:r>
          </a:p>
          <a:p>
            <a:endParaRPr lang="tr-TR" sz="2000" dirty="0"/>
          </a:p>
          <a:p>
            <a:r>
              <a:rPr lang="tr-TR" sz="2000" dirty="0" smtClean="0"/>
              <a:t>Kendi başına bir şey yapamasan dahi güvendiğin bir yetişkine durumu anlatarak mağdura yardım edilmesini sağlayabilirsin.</a:t>
            </a:r>
            <a:endParaRPr lang="tr-TR" sz="2000" dirty="0"/>
          </a:p>
        </p:txBody>
      </p:sp>
      <p:pic>
        <p:nvPicPr>
          <p:cNvPr id="12290" name="Picture 2" descr="https://img.freepik.com/vektoren-premium/zwei-junge-frauen-beruhigen-und-troesten-ihre-traurigen-freunde_10045-524.jpg"/>
          <p:cNvPicPr>
            <a:picLocks noChangeAspect="1" noChangeArrowheads="1"/>
          </p:cNvPicPr>
          <p:nvPr/>
        </p:nvPicPr>
        <p:blipFill rotWithShape="1">
          <a:blip r:embed="rId2">
            <a:extLst>
              <a:ext uri="{28A0092B-C50C-407E-A947-70E740481C1C}">
                <a14:useLocalDpi xmlns:a14="http://schemas.microsoft.com/office/drawing/2010/main" val="0"/>
              </a:ext>
            </a:extLst>
          </a:blip>
          <a:srcRect t="18061" b="18325"/>
          <a:stretch/>
        </p:blipFill>
        <p:spPr bwMode="auto">
          <a:xfrm>
            <a:off x="4788024" y="4005064"/>
            <a:ext cx="3888432" cy="24735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985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3"/>
          <p:cNvSpPr>
            <a:spLocks noGrp="1"/>
          </p:cNvSpPr>
          <p:nvPr>
            <p:ph type="ctrTitle"/>
          </p:nvPr>
        </p:nvSpPr>
        <p:spPr>
          <a:xfrm>
            <a:off x="12989" y="3789040"/>
            <a:ext cx="9144000" cy="2018655"/>
          </a:xfrm>
        </p:spPr>
        <p:txBody>
          <a:bodyPr>
            <a:prstTxWarp prst="textArchUp">
              <a:avLst/>
            </a:prstTxWarp>
            <a:normAutofit/>
          </a:bodyPr>
          <a:lstStyle/>
          <a:p>
            <a:r>
              <a:rPr lang="tr-TR"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Dinlediğiniz İçin</a:t>
            </a:r>
            <a:br>
              <a:rPr lang="tr-TR"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tr-TR"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Teşekkürler!</a:t>
            </a:r>
            <a:endParaRPr lang="tr-TR"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4138848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3200" dirty="0" smtClean="0"/>
              <a:t>Zorbalık Nedir?</a:t>
            </a:r>
            <a:endParaRPr lang="tr-TR" sz="3200" dirty="0"/>
          </a:p>
        </p:txBody>
      </p:sp>
      <p:sp>
        <p:nvSpPr>
          <p:cNvPr id="3" name="İçerik Yer Tutucusu 2"/>
          <p:cNvSpPr>
            <a:spLocks noGrp="1"/>
          </p:cNvSpPr>
          <p:nvPr>
            <p:ph idx="1"/>
          </p:nvPr>
        </p:nvSpPr>
        <p:spPr/>
        <p:txBody>
          <a:bodyPr>
            <a:normAutofit/>
          </a:bodyPr>
          <a:lstStyle/>
          <a:p>
            <a:r>
              <a:rPr lang="tr-TR" sz="2000" dirty="0" smtClean="0"/>
              <a:t>Bir ya da daha fazla çocuğun başka bir çocuğa </a:t>
            </a:r>
            <a:r>
              <a:rPr lang="tr-TR" sz="2000" dirty="0" smtClean="0">
                <a:solidFill>
                  <a:srgbClr val="FF0000"/>
                </a:solidFill>
              </a:rPr>
              <a:t>sürekli ve kasıtlı olarak zarar verme amaçlı olumsuz davranışlarda bulunması</a:t>
            </a:r>
            <a:r>
              <a:rPr lang="tr-TR" sz="2000" dirty="0" smtClean="0"/>
              <a:t>na denir.</a:t>
            </a:r>
            <a:endParaRPr lang="tr-TR" sz="2000" dirty="0"/>
          </a:p>
        </p:txBody>
      </p:sp>
      <p:pic>
        <p:nvPicPr>
          <p:cNvPr id="1026" name="Picture 2" descr="https://www.rehberlikservisi.net/wp-content/uploads/akranzorba234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333" y="3861048"/>
            <a:ext cx="4601127" cy="2592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261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eduhol.com/uploads/contents/45199/thumbnails/thumb_md/akran-zorbaligi-pano-dokumanlari-21-sayfa_93e16069-14c7-4bcc-ad5f-9716569e7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844824"/>
            <a:ext cx="6192688" cy="4374017"/>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835696" y="5589239"/>
            <a:ext cx="1224136" cy="629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07650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3200" dirty="0" smtClean="0"/>
              <a:t>Fiziksel Zorbalık</a:t>
            </a:r>
            <a:endParaRPr lang="tr-TR" sz="3200" dirty="0"/>
          </a:p>
        </p:txBody>
      </p:sp>
      <p:sp>
        <p:nvSpPr>
          <p:cNvPr id="3" name="İçerik Yer Tutucusu 2"/>
          <p:cNvSpPr>
            <a:spLocks noGrp="1"/>
          </p:cNvSpPr>
          <p:nvPr>
            <p:ph idx="1"/>
          </p:nvPr>
        </p:nvSpPr>
        <p:spPr/>
        <p:txBody>
          <a:bodyPr>
            <a:normAutofit/>
          </a:bodyPr>
          <a:lstStyle/>
          <a:p>
            <a:r>
              <a:rPr lang="tr-TR" sz="2000" dirty="0" smtClean="0"/>
              <a:t>Vurmak, İtmek</a:t>
            </a:r>
          </a:p>
          <a:p>
            <a:r>
              <a:rPr lang="tr-TR" sz="2000" dirty="0" smtClean="0"/>
              <a:t>Tekme Atmak</a:t>
            </a:r>
          </a:p>
          <a:p>
            <a:r>
              <a:rPr lang="tr-TR" sz="2000" dirty="0" smtClean="0"/>
              <a:t>Saç Çekmek</a:t>
            </a:r>
          </a:p>
          <a:p>
            <a:r>
              <a:rPr lang="tr-TR" sz="2000" dirty="0" smtClean="0"/>
              <a:t>Isırmak</a:t>
            </a:r>
          </a:p>
          <a:p>
            <a:r>
              <a:rPr lang="tr-TR" sz="2000" dirty="0" smtClean="0"/>
              <a:t>Üzerine Boya, Yapışkan vb. Dökmek</a:t>
            </a:r>
          </a:p>
          <a:p>
            <a:r>
              <a:rPr lang="tr-TR" sz="2000" dirty="0" smtClean="0"/>
              <a:t>Yemeğini Zorla Almak</a:t>
            </a:r>
          </a:p>
          <a:p>
            <a:r>
              <a:rPr lang="tr-TR" sz="2000" dirty="0" smtClean="0"/>
              <a:t>Eşyalarına Zarar Vermek</a:t>
            </a:r>
            <a:endParaRPr lang="tr-TR" sz="2000" dirty="0"/>
          </a:p>
        </p:txBody>
      </p:sp>
      <p:pic>
        <p:nvPicPr>
          <p:cNvPr id="3076" name="Picture 4" descr="https://encrypted-tbn0.gstatic.com/images?q=tbn:ANd9GcRDadWQAjXtLm5JL0FpACjOXvSjh4hkywhOPmyKgvmV3J2JB2kG5GSIc-2z0b90Pb0hyCA&amp;usqp=C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204864"/>
            <a:ext cx="2376264" cy="23447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https://encrypted-tbn0.gstatic.com/images?q=tbn:ANd9GcQQY8S9L3QdrEw9knPA9-xi_WzU3lRHqiMjhRsCzk-KgibBeeayU_QEcOL71J9Mha8JpTo&amp;usqp=C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284580"/>
            <a:ext cx="2232248" cy="22574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2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3200" dirty="0" smtClean="0"/>
              <a:t>Sözel Zorbalık</a:t>
            </a:r>
            <a:endParaRPr lang="tr-TR" sz="3200" dirty="0"/>
          </a:p>
        </p:txBody>
      </p:sp>
      <p:sp>
        <p:nvSpPr>
          <p:cNvPr id="3" name="İçerik Yer Tutucusu 2"/>
          <p:cNvSpPr>
            <a:spLocks noGrp="1"/>
          </p:cNvSpPr>
          <p:nvPr>
            <p:ph idx="1"/>
          </p:nvPr>
        </p:nvSpPr>
        <p:spPr/>
        <p:txBody>
          <a:bodyPr>
            <a:normAutofit/>
          </a:bodyPr>
          <a:lstStyle/>
          <a:p>
            <a:r>
              <a:rPr lang="tr-TR" sz="2000" dirty="0" smtClean="0"/>
              <a:t>Lakap Takmak</a:t>
            </a:r>
          </a:p>
          <a:p>
            <a:r>
              <a:rPr lang="tr-TR" sz="2000" dirty="0" smtClean="0"/>
              <a:t>Alay Etmek</a:t>
            </a:r>
          </a:p>
          <a:p>
            <a:r>
              <a:rPr lang="tr-TR" sz="2000" dirty="0" smtClean="0"/>
              <a:t>Küfretmek</a:t>
            </a:r>
          </a:p>
          <a:p>
            <a:r>
              <a:rPr lang="tr-TR" sz="2000" dirty="0" smtClean="0"/>
              <a:t>Hakaret Etmek</a:t>
            </a:r>
          </a:p>
          <a:p>
            <a:r>
              <a:rPr lang="tr-TR" sz="2000" dirty="0" smtClean="0"/>
              <a:t>Aşağılamak</a:t>
            </a:r>
          </a:p>
        </p:txBody>
      </p:sp>
      <p:pic>
        <p:nvPicPr>
          <p:cNvPr id="4100" name="Picture 4" descr="https://www.simapsikoloji.com/wp-content/uploads/2023/11/shutterstock_122152585-anastasiia-kucherenko-ope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3313844"/>
            <a:ext cx="3024336" cy="302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2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3200" dirty="0" smtClean="0"/>
              <a:t>Duygusal Zorbalık</a:t>
            </a:r>
            <a:endParaRPr lang="tr-TR" sz="3200" dirty="0"/>
          </a:p>
        </p:txBody>
      </p:sp>
      <p:sp>
        <p:nvSpPr>
          <p:cNvPr id="3" name="İçerik Yer Tutucusu 2"/>
          <p:cNvSpPr>
            <a:spLocks noGrp="1"/>
          </p:cNvSpPr>
          <p:nvPr>
            <p:ph idx="1"/>
          </p:nvPr>
        </p:nvSpPr>
        <p:spPr/>
        <p:txBody>
          <a:bodyPr>
            <a:normAutofit/>
          </a:bodyPr>
          <a:lstStyle/>
          <a:p>
            <a:r>
              <a:rPr lang="tr-TR" sz="2000" dirty="0" smtClean="0"/>
              <a:t>Yok Saymak</a:t>
            </a:r>
          </a:p>
          <a:p>
            <a:r>
              <a:rPr lang="tr-TR" sz="2000" dirty="0" smtClean="0"/>
              <a:t>Dışlamak</a:t>
            </a:r>
          </a:p>
          <a:p>
            <a:r>
              <a:rPr lang="tr-TR" sz="2000" dirty="0" smtClean="0"/>
              <a:t>Oyuna Almamak</a:t>
            </a:r>
          </a:p>
          <a:p>
            <a:r>
              <a:rPr lang="tr-TR" sz="2000" dirty="0" smtClean="0"/>
              <a:t>Arkadaşları ile Arasını Bozmaya Çalışmak</a:t>
            </a:r>
          </a:p>
          <a:p>
            <a:r>
              <a:rPr lang="tr-TR" sz="2000" dirty="0" smtClean="0"/>
              <a:t>Dedikodu Yaymak</a:t>
            </a:r>
            <a:endParaRPr lang="tr-TR" sz="2000" dirty="0"/>
          </a:p>
        </p:txBody>
      </p:sp>
      <p:pic>
        <p:nvPicPr>
          <p:cNvPr id="5122" name="Picture 2" descr="https://cal162b.wordpress.com/wp-content/uploads/2017/05/dc4b1c59flanm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959518"/>
            <a:ext cx="4176464" cy="21978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2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770984" cy="724942"/>
          </a:xfrm>
          <a:prstGeom prst="roundRect">
            <a:avLst>
              <a:gd name="adj" fmla="val 16972"/>
            </a:avLst>
          </a:prstGeom>
          <a:solidFill>
            <a:schemeClr val="accent6">
              <a:lumMod val="20000"/>
              <a:lumOff val="80000"/>
            </a:schemeClr>
          </a:solidFill>
        </p:spPr>
        <p:txBody>
          <a:bodyPr>
            <a:noAutofit/>
          </a:bodyPr>
          <a:lstStyle/>
          <a:p>
            <a:r>
              <a:rPr lang="tr-TR" sz="2400" dirty="0" smtClean="0"/>
              <a:t>Zorbalığa Maruz Kalanlar Ne Hisseder?</a:t>
            </a:r>
            <a:endParaRPr lang="tr-TR" sz="2400" dirty="0"/>
          </a:p>
        </p:txBody>
      </p:sp>
      <p:sp>
        <p:nvSpPr>
          <p:cNvPr id="3" name="İçerik Yer Tutucusu 2"/>
          <p:cNvSpPr>
            <a:spLocks noGrp="1"/>
          </p:cNvSpPr>
          <p:nvPr>
            <p:ph idx="1"/>
          </p:nvPr>
        </p:nvSpPr>
        <p:spPr/>
        <p:txBody>
          <a:bodyPr>
            <a:normAutofit/>
          </a:bodyPr>
          <a:lstStyle/>
          <a:p>
            <a:r>
              <a:rPr lang="tr-TR" sz="2400" dirty="0" smtClean="0"/>
              <a:t>Zorbalık olaylarına maruz kalan çocuklar genellikle</a:t>
            </a:r>
          </a:p>
          <a:p>
            <a:pPr lvl="1">
              <a:lnSpc>
                <a:spcPct val="150000"/>
              </a:lnSpc>
              <a:buFont typeface="Arial" pitchFamily="34" charset="0"/>
              <a:buChar char="•"/>
            </a:pPr>
            <a:r>
              <a:rPr lang="tr-TR" sz="1800" b="1" dirty="0" smtClean="0">
                <a:solidFill>
                  <a:srgbClr val="FF0000"/>
                </a:solidFill>
              </a:rPr>
              <a:t>Korku</a:t>
            </a:r>
          </a:p>
          <a:p>
            <a:pPr lvl="1">
              <a:lnSpc>
                <a:spcPct val="150000"/>
              </a:lnSpc>
              <a:buFont typeface="Arial" pitchFamily="34" charset="0"/>
              <a:buChar char="•"/>
            </a:pPr>
            <a:r>
              <a:rPr lang="tr-TR" sz="1800" b="1" dirty="0" smtClean="0">
                <a:solidFill>
                  <a:srgbClr val="FF0000"/>
                </a:solidFill>
              </a:rPr>
              <a:t>Panik</a:t>
            </a:r>
          </a:p>
          <a:p>
            <a:pPr lvl="1">
              <a:lnSpc>
                <a:spcPct val="150000"/>
              </a:lnSpc>
              <a:buFont typeface="Arial" pitchFamily="34" charset="0"/>
              <a:buChar char="•"/>
            </a:pPr>
            <a:r>
              <a:rPr lang="tr-TR" sz="1800" b="1" dirty="0" smtClean="0">
                <a:solidFill>
                  <a:srgbClr val="FF0000"/>
                </a:solidFill>
              </a:rPr>
              <a:t>Endişe</a:t>
            </a:r>
          </a:p>
          <a:p>
            <a:pPr lvl="1">
              <a:lnSpc>
                <a:spcPct val="150000"/>
              </a:lnSpc>
              <a:buFont typeface="Arial" pitchFamily="34" charset="0"/>
              <a:buChar char="•"/>
            </a:pPr>
            <a:r>
              <a:rPr lang="tr-TR" sz="1800" b="1" dirty="0" smtClean="0">
                <a:solidFill>
                  <a:srgbClr val="FF0000"/>
                </a:solidFill>
              </a:rPr>
              <a:t>Üzüntü</a:t>
            </a:r>
          </a:p>
          <a:p>
            <a:pPr lvl="1">
              <a:lnSpc>
                <a:spcPct val="150000"/>
              </a:lnSpc>
              <a:buFont typeface="Arial" pitchFamily="34" charset="0"/>
              <a:buChar char="•"/>
            </a:pPr>
            <a:r>
              <a:rPr lang="tr-TR" sz="1800" b="1" dirty="0" smtClean="0">
                <a:solidFill>
                  <a:srgbClr val="FF0000"/>
                </a:solidFill>
              </a:rPr>
              <a:t>Acı</a:t>
            </a:r>
            <a:endParaRPr lang="tr-TR" sz="1800" b="1" dirty="0">
              <a:solidFill>
                <a:srgbClr val="FF0000"/>
              </a:solidFill>
            </a:endParaRPr>
          </a:p>
          <a:p>
            <a:r>
              <a:rPr lang="tr-TR" sz="2400" dirty="0" smtClean="0"/>
              <a:t>Gibi olumsuz duygular hissederler.</a:t>
            </a:r>
            <a:endParaRPr lang="tr-TR" sz="2400" dirty="0"/>
          </a:p>
        </p:txBody>
      </p:sp>
    </p:spTree>
    <p:extLst>
      <p:ext uri="{BB962C8B-B14F-4D97-AF65-F5344CB8AC3E}">
        <p14:creationId xmlns:p14="http://schemas.microsoft.com/office/powerpoint/2010/main" val="406722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3200" dirty="0" smtClean="0"/>
              <a:t>Örneğin…</a:t>
            </a:r>
            <a:endParaRPr lang="tr-TR" sz="3200" dirty="0"/>
          </a:p>
        </p:txBody>
      </p:sp>
      <p:sp>
        <p:nvSpPr>
          <p:cNvPr id="3" name="İçerik Yer Tutucusu 2"/>
          <p:cNvSpPr>
            <a:spLocks noGrp="1"/>
          </p:cNvSpPr>
          <p:nvPr>
            <p:ph idx="1"/>
          </p:nvPr>
        </p:nvSpPr>
        <p:spPr/>
        <p:txBody>
          <a:bodyPr>
            <a:normAutofit/>
          </a:bodyPr>
          <a:lstStyle/>
          <a:p>
            <a:r>
              <a:rPr lang="tr-TR" sz="2000" dirty="0" smtClean="0"/>
              <a:t>Diyelim ki;</a:t>
            </a:r>
          </a:p>
          <a:p>
            <a:r>
              <a:rPr lang="tr-TR" sz="2000" dirty="0" smtClean="0"/>
              <a:t>Sıraların arasından geçerken bir arkadaşınızın ayağına takılıp düştünüz.</a:t>
            </a:r>
          </a:p>
          <a:p>
            <a:r>
              <a:rPr lang="tr-TR" sz="2000" b="1" i="1" dirty="0" smtClean="0">
                <a:solidFill>
                  <a:srgbClr val="FF0000"/>
                </a:solidFill>
              </a:rPr>
              <a:t>Sizce bu zorbalık mı? Değil mi? Neden?</a:t>
            </a:r>
          </a:p>
          <a:p>
            <a:endParaRPr lang="tr-TR" sz="2000" dirty="0"/>
          </a:p>
          <a:p>
            <a:endParaRPr lang="tr-TR" sz="2000" dirty="0" smtClean="0"/>
          </a:p>
          <a:p>
            <a:endParaRPr lang="tr-TR" sz="2000" dirty="0" smtClean="0"/>
          </a:p>
          <a:p>
            <a:endParaRPr lang="tr-TR" sz="2000" dirty="0"/>
          </a:p>
          <a:p>
            <a:r>
              <a:rPr lang="tr-TR" sz="1800" dirty="0" smtClean="0"/>
              <a:t>Eğer arkadaşınız siz geçerken bilerek ayağını uzatıp size çelme takmak istemişse bu zorbalık olur. Bilerek sizin canınızı yakmak istemiştir. Bu yaptığında da sizden özür dilemez veya size yardımcı olmaya çalışmaz. Bu nedenle zorbaca bir davranıştır diyebiliriz.</a:t>
            </a:r>
            <a:endParaRPr lang="tr-TR" sz="1800" dirty="0"/>
          </a:p>
        </p:txBody>
      </p:sp>
    </p:spTree>
    <p:extLst>
      <p:ext uri="{BB962C8B-B14F-4D97-AF65-F5344CB8AC3E}">
        <p14:creationId xmlns:p14="http://schemas.microsoft.com/office/powerpoint/2010/main" val="406722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2060848"/>
            <a:ext cx="7772400" cy="1470025"/>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Kendimi Nasıl Koruyabilirim?</a:t>
            </a:r>
            <a:endPar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22994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Özel 5">
      <a:majorFont>
        <a:latin typeface="Bree Serif"/>
        <a:ea typeface=""/>
        <a:cs typeface=""/>
      </a:majorFont>
      <a:minorFont>
        <a:latin typeface="Book Antiqu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401</Words>
  <Application>Microsoft Office PowerPoint</Application>
  <PresentationFormat>Ekran Gösterisi (4:3)</PresentationFormat>
  <Paragraphs>70</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Ofis Teması</vt:lpstr>
      <vt:lpstr>ZORBALIK DURSUN SEN ARKADAŞLIĞA GEÇ</vt:lpstr>
      <vt:lpstr>Zorbalık Nedir?</vt:lpstr>
      <vt:lpstr>PowerPoint Sunusu</vt:lpstr>
      <vt:lpstr>Fiziksel Zorbalık</vt:lpstr>
      <vt:lpstr>Sözel Zorbalık</vt:lpstr>
      <vt:lpstr>Duygusal Zorbalık</vt:lpstr>
      <vt:lpstr>Zorbalığa Maruz Kalanlar Ne Hisseder?</vt:lpstr>
      <vt:lpstr>Örneğin…</vt:lpstr>
      <vt:lpstr>Kendimi Nasıl Koruyabilirim?</vt:lpstr>
      <vt:lpstr>Hayır Demeyi Öğrenmeliyiz.</vt:lpstr>
      <vt:lpstr>Beden Duruşu ve Özgüven</vt:lpstr>
      <vt:lpstr>Umursamamayı Öğrenin.</vt:lpstr>
      <vt:lpstr>Ortamı Terk Edebilirsiniz.</vt:lpstr>
      <vt:lpstr>Sessiz Kalmayın.</vt:lpstr>
      <vt:lpstr>Yardım Alabileceğiniz Yerleri Öğrenin.</vt:lpstr>
      <vt:lpstr>Seyirciler Ne Yapabilir?</vt:lpstr>
      <vt:lpstr>Dinlediğiniz İçin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ROG STRIX</dc:creator>
  <cp:lastModifiedBy>ROG STRIX</cp:lastModifiedBy>
  <cp:revision>15</cp:revision>
  <dcterms:created xsi:type="dcterms:W3CDTF">2025-08-14T11:19:30Z</dcterms:created>
  <dcterms:modified xsi:type="dcterms:W3CDTF">2025-08-28T07:22:26Z</dcterms:modified>
</cp:coreProperties>
</file>