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  <p:sldId id="290" r:id="rId3"/>
    <p:sldId id="265" r:id="rId4"/>
    <p:sldId id="266" r:id="rId5"/>
    <p:sldId id="267" r:id="rId6"/>
    <p:sldId id="268" r:id="rId7"/>
    <p:sldId id="272" r:id="rId8"/>
    <p:sldId id="271" r:id="rId9"/>
    <p:sldId id="287" r:id="rId10"/>
    <p:sldId id="273" r:id="rId11"/>
    <p:sldId id="274" r:id="rId12"/>
    <p:sldId id="275" r:id="rId13"/>
    <p:sldId id="289" r:id="rId14"/>
    <p:sldId id="276" r:id="rId15"/>
    <p:sldId id="280" r:id="rId16"/>
    <p:sldId id="288" r:id="rId17"/>
    <p:sldId id="279" r:id="rId18"/>
    <p:sldId id="278" r:id="rId19"/>
    <p:sldId id="281" r:id="rId20"/>
    <p:sldId id="282" r:id="rId21"/>
    <p:sldId id="283" r:id="rId22"/>
    <p:sldId id="285" r:id="rId23"/>
    <p:sldId id="286" r:id="rId24"/>
    <p:sldId id="284" r:id="rId25"/>
    <p:sldId id="291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 snapToGrid="0">
      <p:cViewPr>
        <p:scale>
          <a:sx n="80" d="100"/>
          <a:sy n="80" d="100"/>
        </p:scale>
        <p:origin x="-83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5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95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13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27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50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3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80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46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53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98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84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0F5BB8E-B539-4F62-9526-67D8E74D68D5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38A3FCA-A8C6-4C38-9B49-0AD985B16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01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VERİMLİ DERS ÇALIŞMA TEKNİKLERİ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911" y="3808456"/>
            <a:ext cx="2477097" cy="2734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6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392532"/>
          </a:xfrm>
        </p:spPr>
        <p:txBody>
          <a:bodyPr/>
          <a:lstStyle/>
          <a:p>
            <a:r>
              <a:rPr lang="tr-TR" dirty="0" smtClean="0"/>
              <a:t>Planlama ve Hedef Belirleme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6" r="11906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/>
              <a:t>Planlı çalışmak, derslerinizi daha verimli hale getirir. Zaman kaybını önler ve dikkat dağınıklığını azaltır. </a:t>
            </a:r>
            <a:endParaRPr lang="tr-TR" dirty="0" smtClean="0"/>
          </a:p>
          <a:p>
            <a:r>
              <a:rPr lang="tr-TR" dirty="0" smtClean="0"/>
              <a:t>Planlar</a:t>
            </a:r>
            <a:r>
              <a:rPr lang="tr-TR" dirty="0"/>
              <a:t>, ilerlemenizi gözlemlemenize yardımcı olur. Hangi konularda daha fazla çalışmanız gerektiğini belirleyebilirsiniz</a:t>
            </a:r>
            <a:r>
              <a:rPr lang="tr-TR" dirty="0" smtClean="0"/>
              <a:t>.</a:t>
            </a:r>
          </a:p>
          <a:p>
            <a:r>
              <a:rPr lang="tr-TR" dirty="0"/>
              <a:t>Belirli bir plan dahilinde çalışmak, daha düzenli ve disiplinli bir çalışma alışkanlığı geliştirmenizi sağlar.</a:t>
            </a:r>
          </a:p>
        </p:txBody>
      </p:sp>
    </p:spTree>
    <p:extLst>
      <p:ext uri="{BB962C8B-B14F-4D97-AF65-F5344CB8AC3E}">
        <p14:creationId xmlns:p14="http://schemas.microsoft.com/office/powerpoint/2010/main" val="19992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4" r="7754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/>
              <a:t>"Hedefler, hayallerin haritasıdır."</a:t>
            </a:r>
          </a:p>
        </p:txBody>
      </p:sp>
    </p:spTree>
    <p:extLst>
      <p:ext uri="{BB962C8B-B14F-4D97-AF65-F5344CB8AC3E}">
        <p14:creationId xmlns:p14="http://schemas.microsoft.com/office/powerpoint/2010/main" val="275655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984908"/>
          </a:xfrm>
        </p:spPr>
        <p:txBody>
          <a:bodyPr/>
          <a:lstStyle/>
          <a:p>
            <a:r>
              <a:rPr lang="tr-TR" dirty="0" smtClean="0"/>
              <a:t>*Aktif Öğrenme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0" r="7650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Not </a:t>
            </a:r>
            <a:r>
              <a:rPr lang="tr-TR" dirty="0"/>
              <a:t>alırken, özetler çıkarırken veya sorular sorarak aktif katılım gösterin. Bu, bilgilerinizi daha iyi pekiştirir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Öğrenme sürecinde nesne değil özne </a:t>
            </a:r>
            <a:r>
              <a:rPr lang="tr-TR" dirty="0" smtClean="0"/>
              <a:t>olun!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51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Not tutma	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6" name="Resim Yer Tutucusu 5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7" r="27638"/>
          <a:stretch/>
        </p:blipFill>
        <p:spPr>
          <a:xfrm>
            <a:off x="5074921" y="1069847"/>
            <a:ext cx="6254139" cy="4645153"/>
          </a:xfrm>
        </p:spPr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Cornell Tekniği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4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Anlamlandırma çalışmalarıyla destekleyin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79" r="11179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*Kavram Haritası</a:t>
            </a:r>
          </a:p>
          <a:p>
            <a:r>
              <a:rPr lang="tr-TR" sz="2400" dirty="0"/>
              <a:t>*Zihin Haritası</a:t>
            </a:r>
          </a:p>
          <a:p>
            <a:r>
              <a:rPr lang="tr-TR" sz="2400" dirty="0"/>
              <a:t>*Hafıza Çivisi</a:t>
            </a:r>
          </a:p>
          <a:p>
            <a:r>
              <a:rPr lang="tr-TR" sz="2400" dirty="0"/>
              <a:t>*Hikayeleştirme</a:t>
            </a:r>
          </a:p>
          <a:p>
            <a:r>
              <a:rPr lang="tr-TR" sz="2400" dirty="0"/>
              <a:t>*3 okuma tekniği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030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881349"/>
            <a:ext cx="9875520" cy="5166911"/>
          </a:xfrm>
        </p:spPr>
      </p:pic>
    </p:spTree>
    <p:extLst>
      <p:ext uri="{BB962C8B-B14F-4D97-AF65-F5344CB8AC3E}">
        <p14:creationId xmlns:p14="http://schemas.microsoft.com/office/powerpoint/2010/main" val="243247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337448"/>
          </a:xfrm>
        </p:spPr>
        <p:txBody>
          <a:bodyPr/>
          <a:lstStyle/>
          <a:p>
            <a:r>
              <a:rPr lang="tr-TR" dirty="0" err="1" smtClean="0"/>
              <a:t>Mıchael</a:t>
            </a:r>
            <a:r>
              <a:rPr lang="tr-TR" dirty="0"/>
              <a:t> </a:t>
            </a:r>
            <a:r>
              <a:rPr lang="tr-TR" dirty="0" err="1" smtClean="0"/>
              <a:t>Wertheimer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7" r="14267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149162536496481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616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İçerik Yer Tutucusu 1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176" y="782199"/>
            <a:ext cx="8946597" cy="5313802"/>
          </a:xfrm>
        </p:spPr>
      </p:pic>
    </p:spTree>
    <p:extLst>
      <p:ext uri="{BB962C8B-B14F-4D97-AF65-F5344CB8AC3E}">
        <p14:creationId xmlns:p14="http://schemas.microsoft.com/office/powerpoint/2010/main" val="29888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039992"/>
          </a:xfrm>
        </p:spPr>
        <p:txBody>
          <a:bodyPr/>
          <a:lstStyle/>
          <a:p>
            <a:r>
              <a:rPr lang="tr-TR" dirty="0" smtClean="0"/>
              <a:t>Tekrar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0" r="7650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Çalışmalarınızda tekrar mutlaka aktif bir şekilde olmalı. Çünkü tekrar olmadığı zaman bilgi akış şiddeti düştüğü için budanma gerçekleşir.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603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623886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tr-TR" dirty="0" smtClean="0">
                <a:ln>
                  <a:solidFill>
                    <a:srgbClr val="00B05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Zaman </a:t>
            </a:r>
            <a:r>
              <a:rPr lang="tr-TR" dirty="0">
                <a:ln>
                  <a:solidFill>
                    <a:srgbClr val="00B05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r>
              <a:rPr lang="tr-TR" dirty="0" smtClean="0">
                <a:ln>
                  <a:solidFill>
                    <a:srgbClr val="00B05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ırsızlarına Dikkat!</a:t>
            </a:r>
            <a:endParaRPr lang="tr-TR" dirty="0">
              <a:ln>
                <a:solidFill>
                  <a:srgbClr val="00B05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6" r="7546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*Telefon , tablet ve ekrandan geçirdiğin sürenin fazla olması.</a:t>
            </a:r>
          </a:p>
          <a:p>
            <a:r>
              <a:rPr lang="tr-TR" dirty="0" smtClean="0"/>
              <a:t>*Molaların </a:t>
            </a:r>
            <a:r>
              <a:rPr lang="tr-TR" dirty="0"/>
              <a:t>gereğinden fazla </a:t>
            </a:r>
            <a:r>
              <a:rPr lang="tr-TR" dirty="0" smtClean="0"/>
              <a:t>uzaması.</a:t>
            </a:r>
            <a:endParaRPr lang="tr-TR" dirty="0"/>
          </a:p>
          <a:p>
            <a:r>
              <a:rPr lang="tr-TR" dirty="0" smtClean="0"/>
              <a:t>*Yapılacak </a:t>
            </a:r>
            <a:r>
              <a:rPr lang="tr-TR" dirty="0"/>
              <a:t>görevlerin hafife </a:t>
            </a:r>
            <a:r>
              <a:rPr lang="tr-TR" dirty="0" smtClean="0"/>
              <a:t>alınması.</a:t>
            </a:r>
            <a:endParaRPr lang="tr-TR" dirty="0"/>
          </a:p>
          <a:p>
            <a:r>
              <a:rPr lang="tr-TR" dirty="0" smtClean="0"/>
              <a:t>*Mükemmeliyetçi davranma.</a:t>
            </a:r>
            <a:endParaRPr lang="tr-TR" dirty="0"/>
          </a:p>
          <a:p>
            <a:r>
              <a:rPr lang="tr-TR" dirty="0" smtClean="0"/>
              <a:t>*Planlamada </a:t>
            </a:r>
            <a:r>
              <a:rPr lang="tr-TR" dirty="0"/>
              <a:t>eksikliklerin </a:t>
            </a:r>
            <a:r>
              <a:rPr lang="tr-TR" dirty="0" smtClean="0"/>
              <a:t>olması.</a:t>
            </a:r>
            <a:endParaRPr lang="tr-TR" dirty="0"/>
          </a:p>
          <a:p>
            <a:r>
              <a:rPr lang="tr-TR" dirty="0" smtClean="0"/>
              <a:t>*Kararsızlık.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062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Unvan 23"/>
          <p:cNvSpPr>
            <a:spLocks noGrp="1"/>
          </p:cNvSpPr>
          <p:nvPr>
            <p:ph type="title"/>
          </p:nvPr>
        </p:nvSpPr>
        <p:spPr>
          <a:xfrm>
            <a:off x="1143000" y="423157"/>
            <a:ext cx="3931920" cy="1293380"/>
          </a:xfrm>
        </p:spPr>
        <p:txBody>
          <a:bodyPr/>
          <a:lstStyle/>
          <a:p>
            <a:r>
              <a:rPr lang="tr-TR" dirty="0" smtClean="0"/>
              <a:t>Neler Konuşacağız?</a:t>
            </a:r>
            <a:endParaRPr lang="tr-TR" dirty="0"/>
          </a:p>
        </p:txBody>
      </p:sp>
      <p:sp>
        <p:nvSpPr>
          <p:cNvPr id="25" name="İçerik Yer Tutucusu 24"/>
          <p:cNvSpPr>
            <a:spLocks noGrp="1"/>
          </p:cNvSpPr>
          <p:nvPr>
            <p:ph type="body" sz="half" idx="2"/>
          </p:nvPr>
        </p:nvSpPr>
        <p:spPr>
          <a:xfrm>
            <a:off x="1156220" y="1716538"/>
            <a:ext cx="3931920" cy="415391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Verimli Ders Çalışma Nedir?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Neden Verimli </a:t>
            </a:r>
            <a:r>
              <a:rPr lang="tr-TR" sz="1800" dirty="0">
                <a:solidFill>
                  <a:schemeClr val="accent3"/>
                </a:solidFill>
              </a:rPr>
              <a:t>Ç</a:t>
            </a:r>
            <a:r>
              <a:rPr lang="tr-TR" sz="1800" dirty="0" smtClean="0">
                <a:solidFill>
                  <a:schemeClr val="accent3"/>
                </a:solidFill>
              </a:rPr>
              <a:t>alışmalıyım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Nasıl Verimli </a:t>
            </a:r>
            <a:r>
              <a:rPr lang="tr-TR" sz="1800" dirty="0">
                <a:solidFill>
                  <a:schemeClr val="accent3"/>
                </a:solidFill>
              </a:rPr>
              <a:t>Ç</a:t>
            </a:r>
            <a:r>
              <a:rPr lang="tr-TR" sz="1800" dirty="0" smtClean="0">
                <a:solidFill>
                  <a:schemeClr val="accent3"/>
                </a:solidFill>
              </a:rPr>
              <a:t>alışabilirim?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Çalışma ortamı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İç ve dış kontrol odakları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Planlama ve Hedef belirleme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Aktif öğrenme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Anlamlandırma çalışmaları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Unutma eğrisi ve tekrarlar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Zaman yönetimi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Motivasyon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accent3"/>
                </a:solidFill>
              </a:rPr>
              <a:t>Sağlıklı yaşam</a:t>
            </a:r>
            <a:endParaRPr lang="tr-TR" sz="1800" dirty="0">
              <a:solidFill>
                <a:schemeClr val="accent3"/>
              </a:solidFill>
            </a:endParaRPr>
          </a:p>
        </p:txBody>
      </p:sp>
      <p:pic>
        <p:nvPicPr>
          <p:cNvPr id="29" name="Resim Yer Tutucusu 2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4" r="85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7358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425583"/>
          </a:xfrm>
        </p:spPr>
        <p:txBody>
          <a:bodyPr/>
          <a:lstStyle/>
          <a:p>
            <a:r>
              <a:rPr lang="tr-TR" dirty="0" smtClean="0"/>
              <a:t>Erteleme Davranışı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6" r="11906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2999" y="2834640"/>
            <a:ext cx="4248397" cy="2880360"/>
          </a:xfrm>
        </p:spPr>
        <p:txBody>
          <a:bodyPr/>
          <a:lstStyle/>
          <a:p>
            <a:r>
              <a:rPr lang="tr-TR" dirty="0" smtClean="0"/>
              <a:t>Önemli işlerini çeşitli bahanelerle yapmıyorsan erteleme davranışın var demektir. Önce şunu sorgulamalısın.</a:t>
            </a:r>
          </a:p>
          <a:p>
            <a:r>
              <a:rPr lang="tr-TR" dirty="0" smtClean="0"/>
              <a:t>Ben neyi erteliyorum?</a:t>
            </a:r>
          </a:p>
          <a:p>
            <a:r>
              <a:rPr lang="tr-TR" dirty="0" smtClean="0"/>
              <a:t>Hangi </a:t>
            </a:r>
            <a:r>
              <a:rPr lang="tr-TR" dirty="0" smtClean="0"/>
              <a:t>konularda ertelemeye daha yatkınım ?</a:t>
            </a:r>
          </a:p>
          <a:p>
            <a:r>
              <a:rPr lang="tr-TR" dirty="0" smtClean="0"/>
              <a:t>O </a:t>
            </a:r>
            <a:r>
              <a:rPr lang="tr-TR" dirty="0" smtClean="0"/>
              <a:t>konularla ilgili düşünce kalıplarım neler 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766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649995"/>
            <a:ext cx="3931920" cy="2184645"/>
          </a:xfrm>
        </p:spPr>
        <p:txBody>
          <a:bodyPr/>
          <a:lstStyle/>
          <a:p>
            <a:r>
              <a:rPr lang="tr-TR" dirty="0" smtClean="0"/>
              <a:t>Ne yaparak erteleme davranışından kurtulabilirim ?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0" r="7650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*Gününü planlayarak</a:t>
            </a:r>
          </a:p>
          <a:p>
            <a:r>
              <a:rPr lang="tr-TR" dirty="0" smtClean="0"/>
              <a:t>*Küçük parçalara ayırarak</a:t>
            </a:r>
          </a:p>
          <a:p>
            <a:r>
              <a:rPr lang="tr-TR" dirty="0" smtClean="0"/>
              <a:t>*Birden fazla işi aynı anda yapmaya çalışmayarak</a:t>
            </a:r>
          </a:p>
          <a:p>
            <a:r>
              <a:rPr lang="tr-TR" dirty="0" smtClean="0"/>
              <a:t>*Uyku , egzersiz ,beslenme düzenine dikkat ederek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38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Zamana yayarak çalışmanın önemi 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0" r="7650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Bir dersi bir günde 9 saat çalışmaktansa aynı dersi 9 gün birer saat çalışmak daha verimlidir.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796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918807"/>
          </a:xfrm>
        </p:spPr>
        <p:txBody>
          <a:bodyPr/>
          <a:lstStyle/>
          <a:p>
            <a:r>
              <a:rPr lang="tr-TR" dirty="0" smtClean="0"/>
              <a:t>Motivasyon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4" r="10764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 Günlük 1000 soru çözeceğim deyip yapamamaktansa 100 soru çözeceğim deyip yapabilmek motivasyonunuzu artırır. </a:t>
            </a:r>
          </a:p>
          <a:p>
            <a:r>
              <a:rPr lang="tr-TR" dirty="0" smtClean="0"/>
              <a:t>Hiç kimse başarı merdivenlerinden asansörle çıkmamıştır.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7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918807"/>
          </a:xfrm>
        </p:spPr>
        <p:txBody>
          <a:bodyPr/>
          <a:lstStyle/>
          <a:p>
            <a:r>
              <a:rPr lang="tr-TR" dirty="0" smtClean="0"/>
              <a:t>Sağlıklı Yaşam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0" r="7650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/>
              <a:t>Yeterli uyku, dengeli beslenme ve düzenli egzersiz, öğrenme kapasitenizi artırabilir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Yeterli uykuyu almamak öğrenme verimini %40 oranında azaltır.</a:t>
            </a:r>
          </a:p>
          <a:p>
            <a:r>
              <a:rPr lang="tr-TR" dirty="0" smtClean="0"/>
              <a:t>Uyku sırasında da öğrendiğimizi unutmayalım.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572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768426" y="1656202"/>
            <a:ext cx="9875520" cy="1356360"/>
          </a:xfrm>
        </p:spPr>
        <p:txBody>
          <a:bodyPr/>
          <a:lstStyle/>
          <a:p>
            <a:r>
              <a:rPr lang="tr-TR" dirty="0" smtClean="0"/>
              <a:t>Teşekkürler…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302" y="2140292"/>
            <a:ext cx="3448280" cy="380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9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51263"/>
          </a:xfrm>
        </p:spPr>
        <p:txBody>
          <a:bodyPr>
            <a:normAutofit/>
          </a:bodyPr>
          <a:lstStyle/>
          <a:p>
            <a:r>
              <a:rPr lang="tr-TR" sz="3600" b="1" dirty="0"/>
              <a:t>Verimli Ders Çalışma Nedir?</a:t>
            </a:r>
          </a:p>
        </p:txBody>
      </p:sp>
      <p:pic>
        <p:nvPicPr>
          <p:cNvPr id="7" name="Resim Yer Tutucusu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0" r="7650"/>
          <a:stretch>
            <a:fillRect/>
          </a:stretch>
        </p:blipFill>
        <p:spPr/>
      </p:pic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839788" y="2239729"/>
            <a:ext cx="3931920" cy="2880360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smtClean="0"/>
              <a:t>Verimli </a:t>
            </a:r>
            <a:r>
              <a:rPr lang="tr-TR" sz="2400" dirty="0"/>
              <a:t>ders çalışma, öğrenme sürecini en üst düzeye çıkarmak için kullanılan strateji ve teknikleri içerir</a:t>
            </a:r>
            <a:r>
              <a:rPr lang="tr-TR" sz="2400" dirty="0" smtClean="0"/>
              <a:t>. </a:t>
            </a:r>
            <a:br>
              <a:rPr lang="tr-TR" sz="2400" dirty="0" smtClean="0"/>
            </a:br>
            <a:r>
              <a:rPr lang="tr-TR" sz="2400" dirty="0" smtClean="0"/>
              <a:t>Bu</a:t>
            </a:r>
            <a:r>
              <a:rPr lang="tr-TR" sz="2400" dirty="0"/>
              <a:t>, zamanın etkili kullanımı, dikkat dağıtıcı unsurların azaltılması ve öğrenilen bilgilerin kalıcılığının artırılması anlamına gelir.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153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75382" y="433827"/>
            <a:ext cx="3932237" cy="1107195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/>
              <a:t>Neden Verimli Çalışmalıyız?</a:t>
            </a:r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6" r="7546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75383" y="2049462"/>
            <a:ext cx="3932237" cy="3811588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/>
              <a:t>*</a:t>
            </a:r>
            <a:r>
              <a:rPr lang="tr-TR" sz="2400" dirty="0">
                <a:solidFill>
                  <a:schemeClr val="accent3"/>
                </a:solidFill>
              </a:rPr>
              <a:t>Zaman Tasarrufu</a:t>
            </a:r>
          </a:p>
          <a:p>
            <a:r>
              <a:rPr lang="tr-TR" sz="2400" dirty="0" smtClean="0"/>
              <a:t>    Verimli </a:t>
            </a:r>
            <a:r>
              <a:rPr lang="tr-TR" sz="2400" dirty="0"/>
              <a:t>çalışma yöntemleri ,daha kısa sürede daha fazla bilgi edinmemizi sağlar.</a:t>
            </a:r>
          </a:p>
          <a:p>
            <a:endParaRPr lang="tr-TR" sz="2400" dirty="0"/>
          </a:p>
          <a:p>
            <a:r>
              <a:rPr lang="tr-TR" sz="2400" dirty="0"/>
              <a:t> *</a:t>
            </a:r>
            <a:r>
              <a:rPr lang="tr-TR" sz="2400" dirty="0">
                <a:solidFill>
                  <a:schemeClr val="accent3"/>
                </a:solidFill>
              </a:rPr>
              <a:t>Daha İyi Anlama</a:t>
            </a:r>
          </a:p>
          <a:p>
            <a:r>
              <a:rPr lang="tr-TR" sz="2400" dirty="0" smtClean="0"/>
              <a:t>    Konsantre </a:t>
            </a:r>
            <a:r>
              <a:rPr lang="tr-TR" sz="2400" dirty="0"/>
              <a:t>bir şekilde çalışmak, konuları daha derinlemesine anlamanıza yardımcı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530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0246"/>
          </a:xfrm>
        </p:spPr>
        <p:txBody>
          <a:bodyPr>
            <a:normAutofit/>
          </a:bodyPr>
          <a:lstStyle/>
          <a:p>
            <a:r>
              <a:rPr lang="tr-TR" sz="3600" b="1" dirty="0"/>
              <a:t>Neden Verimli Çalışmalıyız</a:t>
            </a:r>
            <a:r>
              <a:rPr lang="tr-TR" b="1" dirty="0"/>
              <a:t>?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0" r="7650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4190" y="1865155"/>
            <a:ext cx="4012894" cy="4005291"/>
          </a:xfrm>
        </p:spPr>
        <p:txBody>
          <a:bodyPr>
            <a:noAutofit/>
          </a:bodyPr>
          <a:lstStyle/>
          <a:p>
            <a:r>
              <a:rPr lang="tr-TR" sz="2400" dirty="0"/>
              <a:t> *</a:t>
            </a:r>
            <a:r>
              <a:rPr lang="tr-TR" sz="2400" dirty="0">
                <a:solidFill>
                  <a:schemeClr val="accent3"/>
                </a:solidFill>
              </a:rPr>
              <a:t>Motivasyon Artışı</a:t>
            </a:r>
          </a:p>
          <a:p>
            <a:r>
              <a:rPr lang="tr-TR" sz="2400" dirty="0" smtClean="0"/>
              <a:t>    Hedeflerinize </a:t>
            </a:r>
            <a:r>
              <a:rPr lang="tr-TR" sz="2400" dirty="0"/>
              <a:t>ulaştıkça, motivasyonunuz artar ve öğrenme sürecinden daha fazla keyif alırsınız</a:t>
            </a:r>
            <a:r>
              <a:rPr lang="tr-TR" sz="2400" dirty="0" smtClean="0"/>
              <a:t>.</a:t>
            </a:r>
            <a:endParaRPr lang="tr-TR" sz="2400" dirty="0"/>
          </a:p>
          <a:p>
            <a:r>
              <a:rPr lang="tr-TR" sz="2400" dirty="0"/>
              <a:t> *</a:t>
            </a:r>
            <a:r>
              <a:rPr lang="tr-TR" sz="2400" dirty="0">
                <a:solidFill>
                  <a:schemeClr val="accent3"/>
                </a:solidFill>
              </a:rPr>
              <a:t>Stres Azaltma</a:t>
            </a:r>
          </a:p>
          <a:p>
            <a:r>
              <a:rPr lang="tr-TR" sz="2400" dirty="0" smtClean="0"/>
              <a:t>    Planlı </a:t>
            </a:r>
            <a:r>
              <a:rPr lang="tr-TR" sz="2400" dirty="0"/>
              <a:t>ve düzenli çalışmak, sınav dönemlerindeki stresi azaltır.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481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29229"/>
          </a:xfrm>
        </p:spPr>
        <p:txBody>
          <a:bodyPr>
            <a:normAutofit/>
          </a:bodyPr>
          <a:lstStyle/>
          <a:p>
            <a:r>
              <a:rPr lang="tr-TR" sz="3600" b="1" dirty="0"/>
              <a:t>Neden Verimli Çalışmalıyız?</a:t>
            </a:r>
            <a:endParaRPr lang="tr-TR" sz="3600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0" r="7650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000718" y="1586429"/>
            <a:ext cx="3659417" cy="4284018"/>
          </a:xfrm>
        </p:spPr>
        <p:txBody>
          <a:bodyPr>
            <a:noAutofit/>
          </a:bodyPr>
          <a:lstStyle/>
          <a:p>
            <a:r>
              <a:rPr lang="tr-TR" sz="2000" dirty="0"/>
              <a:t>*</a:t>
            </a:r>
            <a:r>
              <a:rPr lang="tr-TR" sz="2000" dirty="0">
                <a:solidFill>
                  <a:schemeClr val="accent3"/>
                </a:solidFill>
              </a:rPr>
              <a:t>Uzun Vadeli Hafıza</a:t>
            </a:r>
          </a:p>
          <a:p>
            <a:r>
              <a:rPr lang="tr-TR" sz="2000" dirty="0" smtClean="0"/>
              <a:t>    Verimli </a:t>
            </a:r>
            <a:r>
              <a:rPr lang="tr-TR" sz="2000" dirty="0"/>
              <a:t>çalışma teknikleri, bilgilerin kalıcı hale gelmesine yardımcı olur, böylece sınavda veya uygulamada daha iyi performans gösterirsiniz</a:t>
            </a:r>
            <a:r>
              <a:rPr lang="tr-TR" sz="2000" dirty="0" smtClean="0"/>
              <a:t>.</a:t>
            </a:r>
            <a:endParaRPr lang="tr-TR" sz="2000" dirty="0"/>
          </a:p>
          <a:p>
            <a:r>
              <a:rPr lang="tr-TR" sz="2000" dirty="0"/>
              <a:t> *</a:t>
            </a:r>
            <a:r>
              <a:rPr lang="tr-TR" sz="2000" dirty="0">
                <a:solidFill>
                  <a:schemeClr val="accent3"/>
                </a:solidFill>
              </a:rPr>
              <a:t>Bağımsız Öğrenme</a:t>
            </a:r>
          </a:p>
          <a:p>
            <a:r>
              <a:rPr lang="tr-TR" sz="2000" dirty="0" smtClean="0"/>
              <a:t>    Verimli </a:t>
            </a:r>
            <a:r>
              <a:rPr lang="tr-TR" sz="2000" dirty="0"/>
              <a:t>çalışma alışkanlıkları geliştirmek, kendi başınıza öğrenme yeteneğinizi artırır.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6542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nvan 18"/>
          <p:cNvSpPr>
            <a:spLocks noGrp="1"/>
          </p:cNvSpPr>
          <p:nvPr>
            <p:ph type="title"/>
          </p:nvPr>
        </p:nvSpPr>
        <p:spPr>
          <a:xfrm>
            <a:off x="2179504" y="621475"/>
            <a:ext cx="7832992" cy="118614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Çalışmalarımı nasıl daha verimli hale getirebilirim ?</a:t>
            </a:r>
            <a:endParaRPr lang="tr-TR" dirty="0"/>
          </a:p>
        </p:txBody>
      </p:sp>
      <p:pic>
        <p:nvPicPr>
          <p:cNvPr id="20" name="Resim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504" y="1965959"/>
            <a:ext cx="7832992" cy="417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1069847"/>
            <a:ext cx="3931920" cy="1629286"/>
          </a:xfrm>
        </p:spPr>
        <p:txBody>
          <a:bodyPr/>
          <a:lstStyle/>
          <a:p>
            <a:r>
              <a:rPr lang="tr-TR" b="1" dirty="0" smtClean="0"/>
              <a:t>Önce çalışma ortamını düzenlemelisin.</a:t>
            </a:r>
            <a:endParaRPr lang="tr-TR" b="1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7" r="9207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2834639"/>
            <a:ext cx="3931920" cy="3035807"/>
          </a:xfrm>
        </p:spPr>
        <p:txBody>
          <a:bodyPr>
            <a:noAutofit/>
          </a:bodyPr>
          <a:lstStyle/>
          <a:p>
            <a:r>
              <a:rPr lang="tr-TR" sz="2000" dirty="0" smtClean="0"/>
              <a:t>*Yeterli aydınlatma.</a:t>
            </a:r>
          </a:p>
          <a:p>
            <a:r>
              <a:rPr lang="tr-TR" sz="2000" dirty="0" smtClean="0"/>
              <a:t>*Sessiz ve sakin bir alan</a:t>
            </a:r>
          </a:p>
          <a:p>
            <a:r>
              <a:rPr lang="tr-TR" sz="2000" dirty="0" smtClean="0"/>
              <a:t>*Gerekli tüm ders materyallerinin kolayca ulaşılır olması.</a:t>
            </a:r>
          </a:p>
          <a:p>
            <a:r>
              <a:rPr lang="tr-TR" sz="2000" dirty="0" smtClean="0"/>
              <a:t>*Rahat bir çalışma masası ve sandalye.</a:t>
            </a:r>
          </a:p>
          <a:p>
            <a:r>
              <a:rPr lang="tr-TR" sz="2000" dirty="0" smtClean="0"/>
              <a:t>*Dikkat dağıtıcı unsurlardan arındırılmış bir düzen.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022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VE DIŞ KONTROL ODAKLARI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0" r="7650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Başarın senin çabalarınla mı oldu?</a:t>
            </a:r>
          </a:p>
          <a:p>
            <a:r>
              <a:rPr lang="tr-TR" dirty="0" smtClean="0"/>
              <a:t>Başarısızlıklarına sürekli dış etkenleri mi dahil edersin ?</a:t>
            </a:r>
          </a:p>
          <a:p>
            <a:r>
              <a:rPr lang="tr-TR" dirty="0" smtClean="0"/>
              <a:t>Eğer başarısızlığında sorunu sürekli dışarda arıyorsan dış kontrol odaklı birisisindir. Başarısızlığın ana nedenini tespit etmende kendini tanıman sorunun çözümü için çok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51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el">
  <a:themeElements>
    <a:clrScheme name="Temel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Tem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TM03457444[[fn=Temel]]</Template>
  <TotalTime>1410</TotalTime>
  <Words>589</Words>
  <Application>Microsoft Office PowerPoint</Application>
  <PresentationFormat>Özel</PresentationFormat>
  <Paragraphs>91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Temel</vt:lpstr>
      <vt:lpstr>VERİMLİ DERS ÇALIŞMA TEKNİKLERİ </vt:lpstr>
      <vt:lpstr>Neler Konuşacağız?</vt:lpstr>
      <vt:lpstr>Verimli Ders Çalışma Nedir?</vt:lpstr>
      <vt:lpstr>Neden Verimli Çalışmalıyız?</vt:lpstr>
      <vt:lpstr>Neden Verimli Çalışmalıyız?</vt:lpstr>
      <vt:lpstr>Neden Verimli Çalışmalıyız?</vt:lpstr>
      <vt:lpstr>Çalışmalarımı nasıl daha verimli hale getirebilirim ?</vt:lpstr>
      <vt:lpstr>Önce çalışma ortamını düzenlemelisin.</vt:lpstr>
      <vt:lpstr>İÇ VE DIŞ KONTROL ODAKLARI</vt:lpstr>
      <vt:lpstr>Planlama ve Hedef Belirleme</vt:lpstr>
      <vt:lpstr>PowerPoint Sunusu</vt:lpstr>
      <vt:lpstr>*Aktif Öğrenme</vt:lpstr>
      <vt:lpstr>Not tutma  </vt:lpstr>
      <vt:lpstr>Anlamlandırma çalışmalarıyla destekleyin</vt:lpstr>
      <vt:lpstr>PowerPoint Sunusu</vt:lpstr>
      <vt:lpstr>Mıchael Wertheimer</vt:lpstr>
      <vt:lpstr>PowerPoint Sunusu</vt:lpstr>
      <vt:lpstr>Tekrar</vt:lpstr>
      <vt:lpstr>Zaman Hırsızlarına Dikkat!</vt:lpstr>
      <vt:lpstr>Erteleme Davranışı</vt:lpstr>
      <vt:lpstr>Ne yaparak erteleme davranışından kurtulabilirim ?</vt:lpstr>
      <vt:lpstr>Zamana yayarak çalışmanın önemi </vt:lpstr>
      <vt:lpstr>Motivasyon</vt:lpstr>
      <vt:lpstr>Sağlıklı Yaşam</vt:lpstr>
      <vt:lpstr>Teşekkürler…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VERİMLİ DERS ÇALIŞMA TEKNİKLERİ </dc:title>
  <dc:creator>Cuma</dc:creator>
  <cp:lastModifiedBy>rhbrlk</cp:lastModifiedBy>
  <cp:revision>41</cp:revision>
  <dcterms:created xsi:type="dcterms:W3CDTF">2024-10-14T06:42:40Z</dcterms:created>
  <dcterms:modified xsi:type="dcterms:W3CDTF">2024-10-22T06:20:53Z</dcterms:modified>
</cp:coreProperties>
</file>