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70" r:id="rId13"/>
    <p:sldId id="268" r:id="rId14"/>
    <p:sldId id="267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7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6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0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9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67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63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66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83640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62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5683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11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8343-DB3F-4DA0-BE8D-D27F3E0982D3}" type="datetimeFigureOut">
              <a:rPr lang="tr-TR" smtClean="0"/>
              <a:t>21.10.2024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50A9-7BC9-49B6-BB8E-CB7FF5AC5C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64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2293" y="3991202"/>
            <a:ext cx="8582536" cy="564592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AKRAN ZORBALIĞI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52761" y="2192190"/>
            <a:ext cx="46665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4400" b="1" dirty="0" smtClean="0">
                <a:ln/>
                <a:solidFill>
                  <a:srgbClr val="002060"/>
                </a:solidFill>
              </a:rPr>
              <a:t>ZORBALIK </a:t>
            </a:r>
            <a:r>
              <a:rPr lang="tr-TR" sz="4400" b="1" dirty="0" smtClean="0">
                <a:ln/>
                <a:solidFill>
                  <a:srgbClr val="FF0000"/>
                </a:solidFill>
              </a:rPr>
              <a:t>DUR</a:t>
            </a:r>
            <a:r>
              <a:rPr lang="tr-TR" sz="4400" b="1" dirty="0" smtClean="0">
                <a:ln/>
                <a:solidFill>
                  <a:srgbClr val="002060"/>
                </a:solidFill>
              </a:rPr>
              <a:t>SUN</a:t>
            </a:r>
            <a:endParaRPr lang="tr-TR" sz="44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22273" y="2803946"/>
            <a:ext cx="6127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4800" b="1" dirty="0" smtClean="0">
                <a:ln/>
                <a:solidFill>
                  <a:srgbClr val="002060"/>
                </a:solidFill>
              </a:rPr>
              <a:t>SEN ARKADAŞLIĞA </a:t>
            </a:r>
            <a:r>
              <a:rPr lang="tr-TR" sz="4800" b="1" dirty="0" smtClean="0">
                <a:ln/>
                <a:solidFill>
                  <a:srgbClr val="00B050"/>
                </a:solidFill>
              </a:rPr>
              <a:t>GEÇ</a:t>
            </a:r>
            <a:endParaRPr lang="tr-TR" sz="4800" b="1" dirty="0">
              <a:ln/>
              <a:solidFill>
                <a:srgbClr val="00B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76" y="276939"/>
            <a:ext cx="1653370" cy="1653370"/>
          </a:xfrm>
          <a:prstGeom prst="rect">
            <a:avLst/>
          </a:prstGeom>
        </p:spPr>
      </p:pic>
      <p:pic>
        <p:nvPicPr>
          <p:cNvPr id="8" name="Picture 2" descr="C:\Users\rhbrlk\Desktop\logo 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27" y="4433381"/>
            <a:ext cx="2196069" cy="24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Yuvarlatılmış Dikdörtgen 10"/>
          <p:cNvSpPr/>
          <p:nvPr/>
        </p:nvSpPr>
        <p:spPr>
          <a:xfrm>
            <a:off x="3891331" y="3787343"/>
            <a:ext cx="4384459" cy="457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Peki kendimizi korumak için ne yapmalıyız?</a:t>
            </a:r>
            <a:endParaRPr lang="tr-TR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01" y="1538868"/>
            <a:ext cx="6161675" cy="4560848"/>
          </a:xfrm>
        </p:spPr>
      </p:pic>
      <p:sp>
        <p:nvSpPr>
          <p:cNvPr id="6" name="Dikdörtgen 5"/>
          <p:cNvSpPr/>
          <p:nvPr/>
        </p:nvSpPr>
        <p:spPr>
          <a:xfrm>
            <a:off x="3077602" y="2228813"/>
            <a:ext cx="403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HAYIIIIIR!</a:t>
            </a:r>
            <a:endParaRPr lang="tr-T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0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Peki kendimizi korumak için ne yapmalıyız?</a:t>
            </a:r>
            <a:endParaRPr lang="tr-TR" dirty="0">
              <a:latin typeface="Rockwell" panose="02060603020205020403" pitchFamily="18" charset="0"/>
            </a:endParaRPr>
          </a:p>
        </p:txBody>
      </p:sp>
      <p:sp>
        <p:nvSpPr>
          <p:cNvPr id="5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7" y="2258122"/>
            <a:ext cx="3932237" cy="3811588"/>
          </a:xfrm>
        </p:spPr>
        <p:txBody>
          <a:bodyPr/>
          <a:lstStyle/>
          <a:p>
            <a:r>
              <a:rPr lang="tr-TR" sz="4800" dirty="0" smtClean="0"/>
              <a:t>Beden duruşumuz </a:t>
            </a:r>
            <a:r>
              <a:rPr lang="tr-TR" sz="4800" dirty="0"/>
              <a:t>ve sesiniz öz güvenli olmalı</a:t>
            </a:r>
          </a:p>
          <a:p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54" y="1594624"/>
            <a:ext cx="6334235" cy="4222823"/>
          </a:xfrm>
        </p:spPr>
      </p:pic>
    </p:spTree>
    <p:extLst>
      <p:ext uri="{BB962C8B-B14F-4D97-AF65-F5344CB8AC3E}">
        <p14:creationId xmlns:p14="http://schemas.microsoft.com/office/powerpoint/2010/main" val="247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Peki kendimizi korumak için ne yapmalıyız?</a:t>
            </a:r>
            <a:endParaRPr lang="tr-TR" dirty="0"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Söylediklerini</a:t>
            </a:r>
            <a:r>
              <a:rPr lang="tr-TR" sz="2800" dirty="0"/>
              <a:t>, yaptıklarını </a:t>
            </a:r>
            <a:r>
              <a:rPr lang="tr-TR" sz="4000" b="1" dirty="0">
                <a:solidFill>
                  <a:srgbClr val="FF0000"/>
                </a:solidFill>
              </a:rPr>
              <a:t>umursamayın</a:t>
            </a:r>
            <a:r>
              <a:rPr lang="tr-TR" sz="2800" b="1" dirty="0"/>
              <a:t> </a:t>
            </a:r>
          </a:p>
          <a:p>
            <a:pPr algn="ctr"/>
            <a:r>
              <a:rPr lang="tr-TR" sz="2800" dirty="0"/>
              <a:t>kendinizi başka </a:t>
            </a:r>
            <a:r>
              <a:rPr lang="tr-TR" sz="2800" dirty="0" smtClean="0"/>
              <a:t>şeylerle (hobilerinizle) </a:t>
            </a:r>
            <a:r>
              <a:rPr lang="tr-TR" sz="2800" dirty="0"/>
              <a:t>meşgul edin.</a:t>
            </a:r>
          </a:p>
          <a:p>
            <a:endParaRPr lang="tr-TR" dirty="0"/>
          </a:p>
        </p:txBody>
      </p:sp>
      <p:pic>
        <p:nvPicPr>
          <p:cNvPr id="5" name="Picture 4" descr="http://www.ohadiyorumm.com/wp-content/uploads/2013/08/%C3%87okta-umrumda-san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04" y="777797"/>
            <a:ext cx="5319094" cy="5319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13" y="641737"/>
            <a:ext cx="4659242" cy="487362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40" y="3963194"/>
            <a:ext cx="3496837" cy="259931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Peki kendimizi korumak için ne yapmalıyız?</a:t>
            </a:r>
            <a:endParaRPr lang="tr-TR" dirty="0"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56680" cy="3811588"/>
          </a:xfrm>
        </p:spPr>
        <p:txBody>
          <a:bodyPr/>
          <a:lstStyle/>
          <a:p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Zorbalığa  </a:t>
            </a:r>
            <a:r>
              <a:rPr lang="tr-TR" sz="2400" b="1" dirty="0">
                <a:solidFill>
                  <a:srgbClr val="002060"/>
                </a:solidFill>
              </a:rPr>
              <a:t>maruz kaldığın ortamı terk et</a:t>
            </a:r>
            <a:r>
              <a:rPr lang="tr-TR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dirty="0"/>
              <a:t>Güvendiğin bir yetişkine </a:t>
            </a:r>
            <a:r>
              <a:rPr lang="tr-TR" sz="2800" b="1" dirty="0">
                <a:solidFill>
                  <a:srgbClr val="FF0000"/>
                </a:solidFill>
              </a:rPr>
              <a:t>(Anne-Baba, Öğretmen …) </a:t>
            </a:r>
            <a:r>
              <a:rPr lang="tr-TR" sz="2400" dirty="0"/>
              <a:t>haber ver, yardım iste… 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31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Peki kendimizi korumak için ne yapmalıyız?</a:t>
            </a:r>
            <a:endParaRPr lang="tr-TR" dirty="0"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88005"/>
          </a:xfrm>
        </p:spPr>
        <p:txBody>
          <a:bodyPr>
            <a:normAutofit lnSpcReduction="10000"/>
          </a:bodyPr>
          <a:lstStyle/>
          <a:p>
            <a:pPr lvl="0" algn="ctr"/>
            <a:endParaRPr lang="tr-TR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en-GB" sz="2800" b="1" dirty="0" err="1" smtClean="0">
                <a:solidFill>
                  <a:srgbClr val="002060"/>
                </a:solidFill>
              </a:rPr>
              <a:t>Olayları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gizleyerek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zorbalara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yardımcı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olmayın</a:t>
            </a:r>
            <a:r>
              <a:rPr lang="en-GB" sz="2800" b="1" dirty="0">
                <a:solidFill>
                  <a:srgbClr val="002060"/>
                </a:solidFill>
              </a:rPr>
              <a:t>. </a:t>
            </a:r>
            <a:endParaRPr lang="tr-TR" sz="2800" b="1" dirty="0">
              <a:solidFill>
                <a:srgbClr val="002060"/>
              </a:solidFill>
            </a:endParaRPr>
          </a:p>
          <a:p>
            <a:pPr lvl="0" algn="ctr"/>
            <a:r>
              <a:rPr lang="en-GB" sz="2800" b="1" dirty="0" err="1">
                <a:solidFill>
                  <a:srgbClr val="002060"/>
                </a:solidFill>
              </a:rPr>
              <a:t>Çünkü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gizlilik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  <a:r>
              <a:rPr lang="en-GB" sz="2800" b="1" dirty="0" err="1">
                <a:solidFill>
                  <a:srgbClr val="002060"/>
                </a:solidFill>
              </a:rPr>
              <a:t>zorbaların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güçlü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silahıdır</a:t>
            </a:r>
            <a:r>
              <a:rPr lang="tr-TR" sz="2800" b="1" dirty="0" smtClean="0">
                <a:solidFill>
                  <a:srgbClr val="002060"/>
                </a:solidFill>
              </a:rPr>
              <a:t>.</a:t>
            </a:r>
          </a:p>
          <a:p>
            <a:pPr lvl="0" algn="ctr"/>
            <a:endParaRPr lang="tr-TR" sz="2800" b="1" dirty="0" smtClean="0">
              <a:solidFill>
                <a:srgbClr val="FF0000"/>
              </a:solidFill>
            </a:endParaRPr>
          </a:p>
          <a:p>
            <a:pPr lvl="0" algn="ctr"/>
            <a:r>
              <a:rPr lang="tr-TR" sz="2800" b="1" dirty="0" smtClean="0">
                <a:solidFill>
                  <a:srgbClr val="FF0000"/>
                </a:solidFill>
              </a:rPr>
              <a:t>Rehberlik Öğretmeninden yardım alınız.</a:t>
            </a:r>
            <a:endParaRPr lang="tr-TR" sz="2800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46" y="954165"/>
            <a:ext cx="4914823" cy="4914823"/>
          </a:xfrm>
        </p:spPr>
      </p:pic>
    </p:spTree>
    <p:extLst>
      <p:ext uri="{BB962C8B-B14F-4D97-AF65-F5344CB8AC3E}">
        <p14:creationId xmlns:p14="http://schemas.microsoft.com/office/powerpoint/2010/main" val="20732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3895" y="502766"/>
            <a:ext cx="3932237" cy="1600200"/>
          </a:xfrm>
        </p:spPr>
        <p:txBody>
          <a:bodyPr/>
          <a:lstStyle/>
          <a:p>
            <a:pPr lvl="0"/>
            <a:r>
              <a:rPr lang="en-GB" b="1" dirty="0" err="1">
                <a:solidFill>
                  <a:srgbClr val="FF0000"/>
                </a:solidFill>
                <a:latin typeface="Rockwell" panose="02060603020205020403" pitchFamily="18" charset="0"/>
              </a:rPr>
              <a:t>Seyirci</a:t>
            </a:r>
            <a:r>
              <a:rPr lang="en-GB" b="1" dirty="0">
                <a:solidFill>
                  <a:srgbClr val="FF0000"/>
                </a:solidFill>
                <a:latin typeface="Rockwell" panose="02060603020205020403" pitchFamily="18" charset="0"/>
              </a:rPr>
              <a:t> ne </a:t>
            </a:r>
            <a:r>
              <a:rPr lang="en-GB" b="1" dirty="0" err="1">
                <a:solidFill>
                  <a:srgbClr val="FF0000"/>
                </a:solidFill>
                <a:latin typeface="Rockwell" panose="02060603020205020403" pitchFamily="18" charset="0"/>
              </a:rPr>
              <a:t>yapabilir</a:t>
            </a:r>
            <a:r>
              <a:rPr lang="en-GB" b="1" dirty="0">
                <a:solidFill>
                  <a:srgbClr val="FF0000"/>
                </a:solidFill>
                <a:latin typeface="Rockwell" panose="02060603020205020403" pitchFamily="18" charset="0"/>
              </a:rPr>
              <a:t>?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01840" y="1989351"/>
            <a:ext cx="2985080" cy="2080513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r>
              <a:rPr lang="tr-TR" sz="3600" b="1" dirty="0">
                <a:solidFill>
                  <a:srgbClr val="002060"/>
                </a:solidFill>
              </a:rPr>
              <a:t>Onu uyarabilirsin, </a:t>
            </a:r>
            <a:r>
              <a:rPr lang="tr-TR" sz="4400" b="1" dirty="0">
                <a:solidFill>
                  <a:srgbClr val="FF0000"/>
                </a:solidFill>
              </a:rPr>
              <a:t>»Dur» </a:t>
            </a:r>
            <a:r>
              <a:rPr lang="tr-TR" sz="3600" b="1" dirty="0">
                <a:solidFill>
                  <a:srgbClr val="002060"/>
                </a:solidFill>
              </a:rPr>
              <a:t>diyebilirsin. </a:t>
            </a:r>
          </a:p>
          <a:p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4929892" y="4372245"/>
            <a:ext cx="5685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dirty="0" smtClean="0">
                <a:ln/>
                <a:solidFill>
                  <a:srgbClr val="002060"/>
                </a:solidFill>
              </a:rPr>
              <a:t>ZORBALIK </a:t>
            </a:r>
            <a:r>
              <a:rPr lang="tr-TR" sz="5400" b="1" dirty="0" smtClean="0">
                <a:ln/>
                <a:solidFill>
                  <a:srgbClr val="FF0000"/>
                </a:solidFill>
              </a:rPr>
              <a:t>DUR</a:t>
            </a:r>
            <a:r>
              <a:rPr lang="tr-TR" sz="5400" b="1" dirty="0" smtClean="0">
                <a:ln/>
                <a:solidFill>
                  <a:srgbClr val="002060"/>
                </a:solidFill>
              </a:rPr>
              <a:t>SUN</a:t>
            </a:r>
            <a:endParaRPr lang="tr-TR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161128" y="5473360"/>
            <a:ext cx="7614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6000" b="1" dirty="0" smtClean="0">
                <a:ln/>
                <a:solidFill>
                  <a:srgbClr val="002060"/>
                </a:solidFill>
              </a:rPr>
              <a:t>SEN ARKADAŞLIĞA </a:t>
            </a:r>
            <a:r>
              <a:rPr lang="tr-TR" sz="6000" b="1" dirty="0" smtClean="0">
                <a:ln/>
                <a:solidFill>
                  <a:srgbClr val="00B050"/>
                </a:solidFill>
              </a:rPr>
              <a:t>GEÇ</a:t>
            </a:r>
            <a:endParaRPr lang="tr-TR" sz="6000" b="1" dirty="0">
              <a:ln/>
              <a:solidFill>
                <a:srgbClr val="00B05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17" y="4345898"/>
            <a:ext cx="2143125" cy="2143125"/>
          </a:xfrm>
          <a:prstGeom prst="rect">
            <a:avLst/>
          </a:prstGeom>
        </p:spPr>
      </p:pic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05" y="997316"/>
            <a:ext cx="3072548" cy="3072548"/>
          </a:xfrm>
        </p:spPr>
      </p:pic>
    </p:spTree>
    <p:extLst>
      <p:ext uri="{BB962C8B-B14F-4D97-AF65-F5344CB8AC3E}">
        <p14:creationId xmlns:p14="http://schemas.microsoft.com/office/powerpoint/2010/main" val="42618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8576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Rockwell" panose="02060603020205020403" pitchFamily="18" charset="0"/>
              </a:rPr>
              <a:t>Seyirci</a:t>
            </a:r>
            <a:r>
              <a:rPr lang="en-GB" b="1" dirty="0">
                <a:solidFill>
                  <a:srgbClr val="FF0000"/>
                </a:solidFill>
                <a:latin typeface="Rockwell" panose="02060603020205020403" pitchFamily="18" charset="0"/>
              </a:rPr>
              <a:t> ne </a:t>
            </a:r>
            <a:r>
              <a:rPr lang="en-GB" b="1" dirty="0" err="1">
                <a:solidFill>
                  <a:srgbClr val="FF0000"/>
                </a:solidFill>
                <a:latin typeface="Rockwell" panose="02060603020205020403" pitchFamily="18" charset="0"/>
              </a:rPr>
              <a:t>yapabilir</a:t>
            </a:r>
            <a:r>
              <a:rPr lang="en-GB" b="1" dirty="0">
                <a:solidFill>
                  <a:srgbClr val="FF0000"/>
                </a:solidFill>
                <a:latin typeface="Rockwell" panose="02060603020205020403" pitchFamily="18" charset="0"/>
              </a:rPr>
              <a:t>?</a:t>
            </a:r>
            <a:endParaRPr lang="tr-TR" dirty="0">
              <a:latin typeface="Rockwell" panose="020606030202050204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07" y="3840530"/>
            <a:ext cx="5078413" cy="2880039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002060"/>
                </a:solidFill>
              </a:rPr>
              <a:t>Zorbalığa uğrayan </a:t>
            </a:r>
            <a:r>
              <a:rPr lang="tr-TR" sz="2800" b="1" dirty="0" smtClean="0">
                <a:solidFill>
                  <a:srgbClr val="002060"/>
                </a:solidFill>
              </a:rPr>
              <a:t>arkadaşına destek </a:t>
            </a:r>
            <a:r>
              <a:rPr lang="tr-TR" sz="2800" b="1" dirty="0">
                <a:solidFill>
                  <a:srgbClr val="002060"/>
                </a:solidFill>
              </a:rPr>
              <a:t>çıkabilirsin</a:t>
            </a:r>
            <a:r>
              <a:rPr lang="tr-TR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Güvendiğin bir yetişkine durumu </a:t>
            </a:r>
            <a:r>
              <a:rPr lang="tr-TR" sz="2800" b="1" dirty="0" smtClean="0">
                <a:solidFill>
                  <a:srgbClr val="002060"/>
                </a:solidFill>
              </a:rPr>
              <a:t>anlatarak </a:t>
            </a:r>
            <a:r>
              <a:rPr lang="tr-TR" sz="2800" b="1" dirty="0">
                <a:solidFill>
                  <a:srgbClr val="002060"/>
                </a:solidFill>
              </a:rPr>
              <a:t>yardım isteyebilirsin.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79" y="533876"/>
            <a:ext cx="5078413" cy="30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624468"/>
            <a:ext cx="3932237" cy="72482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Siber Zorbalık</a:t>
            </a:r>
            <a:endParaRPr lang="tr-TR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611350"/>
            <a:ext cx="4356680" cy="4566425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rgbClr val="002060"/>
                </a:solidFill>
              </a:rPr>
              <a:t>Siber zorbalık, dijital teknolojiler kullanılarak gerçekleştirilen zorbalıktır. 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Bu </a:t>
            </a:r>
            <a:r>
              <a:rPr lang="tr-TR" sz="2400" dirty="0">
                <a:solidFill>
                  <a:srgbClr val="002060"/>
                </a:solidFill>
              </a:rPr>
              <a:t>tür </a:t>
            </a:r>
            <a:r>
              <a:rPr lang="tr-TR" sz="2400" dirty="0">
                <a:solidFill>
                  <a:srgbClr val="FF0000"/>
                </a:solidFill>
              </a:rPr>
              <a:t>zorbalıklar sosyal medyada, mesajlaşma platformlarında, oyun platformlarında ve cep telefonlarında</a:t>
            </a:r>
            <a:r>
              <a:rPr lang="tr-TR" sz="2400" dirty="0">
                <a:solidFill>
                  <a:srgbClr val="002060"/>
                </a:solidFill>
              </a:rPr>
              <a:t> görülebilir.  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Hedef </a:t>
            </a:r>
            <a:r>
              <a:rPr lang="tr-TR" sz="2400" dirty="0">
                <a:solidFill>
                  <a:srgbClr val="002060"/>
                </a:solidFill>
              </a:rPr>
              <a:t>seçilen kişileri </a:t>
            </a:r>
            <a:r>
              <a:rPr lang="tr-TR" sz="2400" dirty="0">
                <a:solidFill>
                  <a:srgbClr val="FF0000"/>
                </a:solidFill>
              </a:rPr>
              <a:t>korkutmaya, kızdırmaya ya da utandırmaya </a:t>
            </a:r>
            <a:r>
              <a:rPr lang="tr-TR" sz="2400" dirty="0">
                <a:solidFill>
                  <a:srgbClr val="002060"/>
                </a:solidFill>
              </a:rPr>
              <a:t>yönelik olarak </a:t>
            </a:r>
            <a:r>
              <a:rPr lang="tr-TR" sz="2400" dirty="0">
                <a:solidFill>
                  <a:srgbClr val="FF0000"/>
                </a:solidFill>
              </a:rPr>
              <a:t>tekrarlanan</a:t>
            </a:r>
            <a:r>
              <a:rPr lang="tr-TR" sz="2400" dirty="0">
                <a:solidFill>
                  <a:srgbClr val="002060"/>
                </a:solidFill>
              </a:rPr>
              <a:t> bir davranıştır. 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82" y="2057400"/>
            <a:ext cx="5906624" cy="3475580"/>
          </a:xfrm>
        </p:spPr>
      </p:pic>
    </p:spTree>
    <p:extLst>
      <p:ext uri="{BB962C8B-B14F-4D97-AF65-F5344CB8AC3E}">
        <p14:creationId xmlns:p14="http://schemas.microsoft.com/office/powerpoint/2010/main" val="33031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0469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Örnek</a:t>
            </a:r>
            <a:endParaRPr lang="tr-TR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</a:rPr>
              <a:t>Sosyal medyada bir kişi hakkında </a:t>
            </a:r>
            <a:r>
              <a:rPr lang="tr-TR" sz="2400" dirty="0" smtClean="0">
                <a:solidFill>
                  <a:srgbClr val="FF0000"/>
                </a:solidFill>
              </a:rPr>
              <a:t>yalanlar yaymak ya da utandırıcı fotoğraflar </a:t>
            </a:r>
            <a:r>
              <a:rPr lang="tr-TR" sz="2400" dirty="0" smtClean="0">
                <a:solidFill>
                  <a:srgbClr val="002060"/>
                </a:solidFill>
              </a:rPr>
              <a:t>yayınlamak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</a:rPr>
              <a:t>Mesajlaşma platformlarından </a:t>
            </a:r>
            <a:r>
              <a:rPr lang="tr-TR" sz="2400" dirty="0" smtClean="0">
                <a:solidFill>
                  <a:srgbClr val="FF0000"/>
                </a:solidFill>
              </a:rPr>
              <a:t>incitici mesaj</a:t>
            </a:r>
            <a:r>
              <a:rPr lang="tr-TR" sz="2400" dirty="0" smtClean="0">
                <a:solidFill>
                  <a:srgbClr val="002060"/>
                </a:solidFill>
              </a:rPr>
              <a:t>lar ya da </a:t>
            </a:r>
            <a:r>
              <a:rPr lang="tr-TR" sz="2400" dirty="0" smtClean="0">
                <a:solidFill>
                  <a:srgbClr val="FF0000"/>
                </a:solidFill>
              </a:rPr>
              <a:t>tehdit</a:t>
            </a:r>
            <a:r>
              <a:rPr lang="tr-TR" sz="2400" dirty="0" smtClean="0">
                <a:solidFill>
                  <a:srgbClr val="002060"/>
                </a:solidFill>
              </a:rPr>
              <a:t>ler yollamak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</a:rPr>
              <a:t>Başka birinin kimliğiyle başkalarına </a:t>
            </a:r>
            <a:r>
              <a:rPr lang="tr-TR" sz="2400" dirty="0" smtClean="0">
                <a:solidFill>
                  <a:srgbClr val="FF0000"/>
                </a:solidFill>
              </a:rPr>
              <a:t>kötü mesajlar </a:t>
            </a:r>
            <a:r>
              <a:rPr lang="tr-TR" sz="2400" dirty="0" smtClean="0">
                <a:solidFill>
                  <a:srgbClr val="002060"/>
                </a:solidFill>
              </a:rPr>
              <a:t>göndermek.</a:t>
            </a:r>
          </a:p>
          <a:p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0" y="3519585"/>
            <a:ext cx="5311165" cy="2655583"/>
          </a:xfrm>
        </p:spPr>
      </p:pic>
      <p:pic>
        <p:nvPicPr>
          <p:cNvPr id="9" name="İçerik Yer Tutucus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0" y="510638"/>
            <a:ext cx="5311166" cy="28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Siber Zorbalıktan korunmak için ne yapmalıyız?</a:t>
            </a:r>
            <a:endParaRPr lang="tr-TR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059207" cy="4365702"/>
          </a:xfrm>
        </p:spPr>
        <p:txBody>
          <a:bodyPr>
            <a:noAutofit/>
          </a:bodyPr>
          <a:lstStyle/>
          <a:p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Kendinizi </a:t>
            </a:r>
            <a:r>
              <a:rPr lang="tr-TR" sz="2800" dirty="0">
                <a:solidFill>
                  <a:srgbClr val="002060"/>
                </a:solidFill>
              </a:rPr>
              <a:t>kötü hissediyorsanız ve eylem sona ermiyorsa o zaman yardım almakta yarar vardır. 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Siber </a:t>
            </a:r>
            <a:r>
              <a:rPr lang="tr-TR" sz="2800" dirty="0">
                <a:solidFill>
                  <a:srgbClr val="002060"/>
                </a:solidFill>
              </a:rPr>
              <a:t>zorbalığın durdurulması yalnızca zorbalık edenleri ihbar etmekle değildir; aynı zamanda herkesin çevrim içi ortamda ve gerçek hayatta </a:t>
            </a:r>
            <a:r>
              <a:rPr lang="tr-TR" sz="2800" dirty="0">
                <a:solidFill>
                  <a:srgbClr val="FF0000"/>
                </a:solidFill>
              </a:rPr>
              <a:t>saygıyı hak ettiğini kabul etmekle ilgilidir.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90" y="1387577"/>
            <a:ext cx="4622930" cy="4622930"/>
          </a:xfrm>
        </p:spPr>
      </p:pic>
    </p:spTree>
    <p:extLst>
      <p:ext uri="{BB962C8B-B14F-4D97-AF65-F5344CB8AC3E}">
        <p14:creationId xmlns:p14="http://schemas.microsoft.com/office/powerpoint/2010/main" val="3218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Zorbalık: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tr-TR" sz="3200" dirty="0" smtClean="0"/>
              <a:t>Bir</a:t>
            </a:r>
            <a:r>
              <a:rPr lang="en-GB" sz="3200" dirty="0" smtClean="0"/>
              <a:t> </a:t>
            </a:r>
            <a:r>
              <a:rPr lang="tr-TR" sz="3200" dirty="0"/>
              <a:t>ya</a:t>
            </a:r>
            <a:r>
              <a:rPr lang="en-GB" sz="3200" dirty="0"/>
              <a:t> da </a:t>
            </a:r>
            <a:r>
              <a:rPr lang="tr-TR" sz="3200" dirty="0"/>
              <a:t>daha</a:t>
            </a:r>
            <a:r>
              <a:rPr lang="en-GB" sz="3200" dirty="0"/>
              <a:t> </a:t>
            </a:r>
            <a:r>
              <a:rPr lang="tr-TR" sz="3200" dirty="0"/>
              <a:t>fazla</a:t>
            </a:r>
            <a:r>
              <a:rPr lang="en-GB" sz="3200" dirty="0"/>
              <a:t> </a:t>
            </a:r>
            <a:r>
              <a:rPr lang="tr-TR" sz="3200" dirty="0" smtClean="0"/>
              <a:t>çocuğun </a:t>
            </a:r>
            <a:r>
              <a:rPr lang="tr-TR" sz="3200" dirty="0"/>
              <a:t>başka bir</a:t>
            </a:r>
            <a:r>
              <a:rPr lang="en-GB" sz="3200" dirty="0"/>
              <a:t> </a:t>
            </a:r>
            <a:r>
              <a:rPr lang="tr-TR" sz="3200" dirty="0" smtClean="0"/>
              <a:t>çocuğa </a:t>
            </a:r>
            <a:r>
              <a:rPr lang="en-GB" sz="3200" dirty="0" smtClean="0"/>
              <a:t>(</a:t>
            </a:r>
            <a:r>
              <a:rPr lang="en-GB" sz="3200" dirty="0" err="1" smtClean="0"/>
              <a:t>mağdura</a:t>
            </a:r>
            <a:r>
              <a:rPr lang="en-GB" sz="3200" dirty="0"/>
              <a:t>)  </a:t>
            </a:r>
            <a:r>
              <a:rPr lang="en-GB" sz="3200" u="sng" dirty="0" err="1">
                <a:solidFill>
                  <a:srgbClr val="FF0000"/>
                </a:solidFill>
              </a:rPr>
              <a:t>sürekli</a:t>
            </a:r>
            <a:r>
              <a:rPr lang="en-GB" sz="3200" u="sng" dirty="0">
                <a:solidFill>
                  <a:srgbClr val="FF0000"/>
                </a:solidFill>
              </a:rPr>
              <a:t> </a:t>
            </a:r>
            <a:r>
              <a:rPr lang="en-GB" sz="3200" u="sng" dirty="0" err="1">
                <a:solidFill>
                  <a:srgbClr val="FF0000"/>
                </a:solidFill>
              </a:rPr>
              <a:t>olarak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u="sng" dirty="0" err="1">
                <a:solidFill>
                  <a:srgbClr val="FF0000"/>
                </a:solidFill>
              </a:rPr>
              <a:t>olumsuz</a:t>
            </a:r>
            <a:r>
              <a:rPr lang="en-GB" sz="3200" u="sng" dirty="0">
                <a:solidFill>
                  <a:srgbClr val="FF0000"/>
                </a:solidFill>
              </a:rPr>
              <a:t> </a:t>
            </a:r>
            <a:r>
              <a:rPr lang="en-GB" sz="3200" u="sng" dirty="0" err="1">
                <a:solidFill>
                  <a:srgbClr val="FF0000"/>
                </a:solidFill>
              </a:rPr>
              <a:t>eylemlerde</a:t>
            </a:r>
            <a:r>
              <a:rPr lang="en-GB" sz="3200" dirty="0"/>
              <a:t> </a:t>
            </a:r>
            <a:r>
              <a:rPr lang="en-GB" sz="3200" dirty="0" err="1"/>
              <a:t>bulunması</a:t>
            </a:r>
            <a:r>
              <a:rPr lang="tr-TR" sz="3200" dirty="0" err="1"/>
              <a:t>na</a:t>
            </a:r>
            <a:r>
              <a:rPr lang="tr-TR" sz="3200" dirty="0"/>
              <a:t> denir.</a:t>
            </a:r>
          </a:p>
          <a:p>
            <a:endParaRPr lang="tr-TR" dirty="0"/>
          </a:p>
        </p:txBody>
      </p:sp>
      <p:pic>
        <p:nvPicPr>
          <p:cNvPr id="7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778317"/>
            <a:ext cx="6172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Siber Zorbalıktan korunmak için ne yapmalıyız?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8351" y="2369633"/>
            <a:ext cx="4705815" cy="3986561"/>
          </a:xfrm>
        </p:spPr>
        <p:txBody>
          <a:bodyPr>
            <a:normAutofit/>
          </a:bodyPr>
          <a:lstStyle/>
          <a:p>
            <a:r>
              <a:rPr lang="tr-TR" sz="1800" dirty="0" smtClean="0">
                <a:solidFill>
                  <a:srgbClr val="002060"/>
                </a:solidFill>
              </a:rPr>
              <a:t>İnternette </a:t>
            </a:r>
            <a:r>
              <a:rPr lang="tr-TR" sz="1800" dirty="0">
                <a:solidFill>
                  <a:srgbClr val="002060"/>
                </a:solidFill>
              </a:rPr>
              <a:t>kişisel </a:t>
            </a:r>
            <a:r>
              <a:rPr lang="tr-TR" sz="1800" dirty="0" smtClean="0">
                <a:solidFill>
                  <a:srgbClr val="002060"/>
                </a:solidFill>
              </a:rPr>
              <a:t>bilgilerinizi isminiz, </a:t>
            </a:r>
            <a:r>
              <a:rPr lang="tr-TR" sz="1800" dirty="0">
                <a:solidFill>
                  <a:srgbClr val="002060"/>
                </a:solidFill>
              </a:rPr>
              <a:t>yaşınız, adresiniz, telefon numaranız paylaşmayın!</a:t>
            </a:r>
          </a:p>
          <a:p>
            <a:r>
              <a:rPr lang="tr-TR" sz="1800" dirty="0" smtClean="0">
                <a:solidFill>
                  <a:srgbClr val="002060"/>
                </a:solidFill>
              </a:rPr>
              <a:t>Şifreleri </a:t>
            </a:r>
            <a:r>
              <a:rPr lang="tr-TR" sz="1800" dirty="0">
                <a:solidFill>
                  <a:srgbClr val="002060"/>
                </a:solidFill>
              </a:rPr>
              <a:t>üçüncü kişilere ve arkadaşlarınıza </a:t>
            </a:r>
            <a:r>
              <a:rPr lang="tr-TR" sz="1800" dirty="0" smtClean="0">
                <a:solidFill>
                  <a:srgbClr val="002060"/>
                </a:solidFill>
              </a:rPr>
              <a:t>paylaşmayın.</a:t>
            </a:r>
          </a:p>
          <a:p>
            <a:r>
              <a:rPr lang="tr-TR" sz="1800" dirty="0">
                <a:solidFill>
                  <a:srgbClr val="002060"/>
                </a:solidFill>
              </a:rPr>
              <a:t>İnternet üzerinden </a:t>
            </a:r>
            <a:r>
              <a:rPr lang="tr-TR" sz="1800" dirty="0" smtClean="0">
                <a:solidFill>
                  <a:srgbClr val="002060"/>
                </a:solidFill>
              </a:rPr>
              <a:t>para, fotoğraf vb. </a:t>
            </a:r>
            <a:r>
              <a:rPr lang="tr-TR" sz="1800" dirty="0">
                <a:solidFill>
                  <a:srgbClr val="002060"/>
                </a:solidFill>
              </a:rPr>
              <a:t>isteyenlere cevap vermeyin ailenizle ya da öğretmeninizle paylaşın. </a:t>
            </a:r>
            <a:endParaRPr lang="tr-TR" sz="1800" dirty="0" smtClean="0">
              <a:solidFill>
                <a:srgbClr val="002060"/>
              </a:solidFill>
            </a:endParaRPr>
          </a:p>
          <a:p>
            <a:r>
              <a:rPr lang="tr-TR" sz="1800" dirty="0"/>
              <a:t>Kimden geldiği belli olmayan, şüpheli, güvenmediğiniz mesajları açmayın. Bu tip mesajların içerisinde bulunan </a:t>
            </a:r>
            <a:r>
              <a:rPr lang="tr-TR" sz="1800" dirty="0">
                <a:solidFill>
                  <a:srgbClr val="FF0000"/>
                </a:solidFill>
              </a:rPr>
              <a:t>linklere tıklamayın ve dosyaları indirmeyin.</a:t>
            </a:r>
          </a:p>
          <a:p>
            <a:endParaRPr lang="tr-TR" sz="1800" dirty="0">
              <a:solidFill>
                <a:srgbClr val="00206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05" y="3456877"/>
            <a:ext cx="5189685" cy="310671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93" y="606642"/>
            <a:ext cx="4493106" cy="2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Siber Zorbalıktan korunmak için ne yapmalıyız?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469995"/>
            <a:ext cx="4178261" cy="4198434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rgbClr val="002060"/>
                </a:solidFill>
              </a:rPr>
              <a:t>Bir </a:t>
            </a:r>
            <a:r>
              <a:rPr lang="tr-TR" sz="2000" dirty="0">
                <a:solidFill>
                  <a:srgbClr val="002060"/>
                </a:solidFill>
              </a:rPr>
              <a:t>başkası hakkında paylaşım yaparken ya da fotoğraf paylaşırken onay alın.</a:t>
            </a:r>
          </a:p>
          <a:p>
            <a:r>
              <a:rPr lang="tr-TR" sz="2000" dirty="0">
                <a:solidFill>
                  <a:srgbClr val="002060"/>
                </a:solidFill>
              </a:rPr>
              <a:t>Rahatsız edici olabilecek içerikleri tekrar tekrar paylaşmayın</a:t>
            </a:r>
          </a:p>
          <a:p>
            <a:r>
              <a:rPr lang="tr-TR" sz="2000" dirty="0">
                <a:solidFill>
                  <a:srgbClr val="002060"/>
                </a:solidFill>
              </a:rPr>
              <a:t>Kendinizi kötü hissettiğiniz zamanlarda sosyal medya platformlarından uzak durun. Öfke gibi hisler zaman zaman siber zorbalığa bulaşmanıza neden olabilir</a:t>
            </a:r>
            <a:r>
              <a:rPr lang="tr-TR" sz="2000" dirty="0" smtClean="0">
                <a:solidFill>
                  <a:srgbClr val="002060"/>
                </a:solidFill>
              </a:rPr>
              <a:t>.</a:t>
            </a:r>
          </a:p>
          <a:p>
            <a:endParaRPr lang="tr-TR" sz="2000" dirty="0">
              <a:solidFill>
                <a:srgbClr val="002060"/>
              </a:solidFill>
            </a:endParaRPr>
          </a:p>
          <a:p>
            <a:endParaRPr lang="tr-TR" sz="20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06" y="1812074"/>
            <a:ext cx="5250285" cy="3551663"/>
          </a:xfrm>
        </p:spPr>
      </p:pic>
    </p:spTree>
    <p:extLst>
      <p:ext uri="{BB962C8B-B14F-4D97-AF65-F5344CB8AC3E}">
        <p14:creationId xmlns:p14="http://schemas.microsoft.com/office/powerpoint/2010/main" val="34416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Siber Zorbalıktan korunmak için ne yapmalıyız?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97" y="1959598"/>
            <a:ext cx="5403874" cy="3381836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274849"/>
            <a:ext cx="4200563" cy="405133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2060"/>
                </a:solidFill>
              </a:rPr>
              <a:t>İnternet </a:t>
            </a:r>
            <a:r>
              <a:rPr lang="tr-TR" sz="2400" dirty="0">
                <a:solidFill>
                  <a:srgbClr val="002060"/>
                </a:solidFill>
              </a:rPr>
              <a:t>ortamında yapılan davranışların, </a:t>
            </a:r>
            <a:r>
              <a:rPr lang="tr-TR" sz="2400" dirty="0">
                <a:solidFill>
                  <a:srgbClr val="FF0000"/>
                </a:solidFill>
              </a:rPr>
              <a:t>gerçek yaşantınıza </a:t>
            </a:r>
            <a:r>
              <a:rPr lang="tr-TR" sz="2400" dirty="0">
                <a:solidFill>
                  <a:srgbClr val="002060"/>
                </a:solidFill>
              </a:rPr>
              <a:t>bir etkisinin olabileceğini ve karşınıza çıkabileceğini bilmelisiniz.</a:t>
            </a:r>
          </a:p>
          <a:p>
            <a:r>
              <a:rPr lang="tr-TR" sz="2400" dirty="0">
                <a:solidFill>
                  <a:srgbClr val="002060"/>
                </a:solidFill>
              </a:rPr>
              <a:t>Sosyal medya hesaplarını </a:t>
            </a:r>
            <a:r>
              <a:rPr lang="tr-TR" sz="2400" dirty="0">
                <a:solidFill>
                  <a:srgbClr val="FF0000"/>
                </a:solidFill>
              </a:rPr>
              <a:t>ebeveyn kontrolünde </a:t>
            </a:r>
            <a:r>
              <a:rPr lang="tr-TR" sz="2400" dirty="0">
                <a:solidFill>
                  <a:srgbClr val="002060"/>
                </a:solidFill>
              </a:rPr>
              <a:t>kullanınız. </a:t>
            </a:r>
          </a:p>
          <a:p>
            <a:r>
              <a:rPr lang="tr-TR" sz="2400" dirty="0">
                <a:solidFill>
                  <a:srgbClr val="002060"/>
                </a:solidFill>
              </a:rPr>
              <a:t>Yaşınıza uygun içeriklere ebeveynleriniz eşliğinde bakın.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62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241052" y="2444084"/>
            <a:ext cx="5685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dirty="0" smtClean="0">
                <a:ln/>
                <a:solidFill>
                  <a:srgbClr val="002060"/>
                </a:solidFill>
              </a:rPr>
              <a:t>ZORBALIK </a:t>
            </a:r>
            <a:r>
              <a:rPr lang="tr-TR" sz="5400" b="1" dirty="0" smtClean="0">
                <a:ln/>
                <a:solidFill>
                  <a:srgbClr val="FF0000"/>
                </a:solidFill>
              </a:rPr>
              <a:t>DUR</a:t>
            </a:r>
            <a:r>
              <a:rPr lang="tr-TR" sz="5400" b="1" dirty="0" smtClean="0">
                <a:ln/>
                <a:solidFill>
                  <a:srgbClr val="002060"/>
                </a:solidFill>
              </a:rPr>
              <a:t>SUN</a:t>
            </a:r>
            <a:endParaRPr lang="tr-TR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276493" y="3345594"/>
            <a:ext cx="7614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6000" b="1" dirty="0" smtClean="0">
                <a:ln/>
                <a:solidFill>
                  <a:srgbClr val="002060"/>
                </a:solidFill>
              </a:rPr>
              <a:t>SEN ARKADAŞLIĞA </a:t>
            </a:r>
            <a:r>
              <a:rPr lang="tr-TR" sz="6000" b="1" dirty="0" smtClean="0">
                <a:ln/>
                <a:solidFill>
                  <a:srgbClr val="00B050"/>
                </a:solidFill>
              </a:rPr>
              <a:t>GEÇ</a:t>
            </a:r>
            <a:endParaRPr lang="tr-TR" sz="6000" b="1" dirty="0">
              <a:ln/>
              <a:solidFill>
                <a:srgbClr val="00B05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98" y="127000"/>
            <a:ext cx="2143125" cy="2143125"/>
          </a:xfrm>
          <a:prstGeom prst="rect">
            <a:avLst/>
          </a:prstGeom>
        </p:spPr>
      </p:pic>
      <p:pic>
        <p:nvPicPr>
          <p:cNvPr id="1026" name="Picture 2" descr="C:\Users\rhbrlk\Desktop\logo 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27" y="4433381"/>
            <a:ext cx="2196069" cy="24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62" y="238343"/>
            <a:ext cx="9181170" cy="6484842"/>
          </a:xfrm>
        </p:spPr>
      </p:pic>
    </p:spTree>
    <p:extLst>
      <p:ext uri="{BB962C8B-B14F-4D97-AF65-F5344CB8AC3E}">
        <p14:creationId xmlns:p14="http://schemas.microsoft.com/office/powerpoint/2010/main" val="10827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/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F</a:t>
            </a:r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iziksel Zorbalık</a:t>
            </a:r>
            <a:endParaRPr lang="tr-TR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Metin Yer Tutucusu 10"/>
          <p:cNvSpPr>
            <a:spLocks noGrp="1"/>
          </p:cNvSpPr>
          <p:nvPr>
            <p:ph type="body" sz="half" idx="2"/>
          </p:nvPr>
        </p:nvSpPr>
        <p:spPr>
          <a:xfrm>
            <a:off x="863769" y="2057400"/>
            <a:ext cx="3932237" cy="3811588"/>
          </a:xfrm>
        </p:spPr>
        <p:txBody>
          <a:bodyPr>
            <a:normAutofit/>
          </a:bodyPr>
          <a:lstStyle/>
          <a:p>
            <a:endParaRPr lang="tr-TR" sz="2000" b="1" dirty="0" smtClean="0">
              <a:solidFill>
                <a:srgbClr val="002060"/>
              </a:solidFill>
            </a:endParaRPr>
          </a:p>
          <a:p>
            <a:r>
              <a:rPr lang="tr-TR" sz="2000" b="1" dirty="0" smtClean="0">
                <a:solidFill>
                  <a:srgbClr val="002060"/>
                </a:solidFill>
              </a:rPr>
              <a:t>Vurmak</a:t>
            </a:r>
          </a:p>
          <a:p>
            <a:r>
              <a:rPr lang="tr-TR" sz="2000" b="1" dirty="0" smtClean="0">
                <a:solidFill>
                  <a:srgbClr val="002060"/>
                </a:solidFill>
              </a:rPr>
              <a:t>İtmek</a:t>
            </a:r>
          </a:p>
          <a:p>
            <a:r>
              <a:rPr lang="tr-TR" sz="2000" b="1" dirty="0" smtClean="0">
                <a:solidFill>
                  <a:srgbClr val="002060"/>
                </a:solidFill>
              </a:rPr>
              <a:t>Tekme atmak</a:t>
            </a:r>
          </a:p>
          <a:p>
            <a:r>
              <a:rPr lang="tr-TR" sz="2000" b="1" dirty="0" smtClean="0">
                <a:solidFill>
                  <a:srgbClr val="002060"/>
                </a:solidFill>
              </a:rPr>
              <a:t>Isırmak</a:t>
            </a:r>
          </a:p>
          <a:p>
            <a:r>
              <a:rPr lang="tr-TR" sz="2000" b="1" dirty="0" smtClean="0">
                <a:solidFill>
                  <a:srgbClr val="002060"/>
                </a:solidFill>
              </a:rPr>
              <a:t>Saç çekmek</a:t>
            </a:r>
          </a:p>
          <a:p>
            <a:r>
              <a:rPr lang="tr-TR" sz="2000" b="1" dirty="0" smtClean="0">
                <a:solidFill>
                  <a:srgbClr val="002060"/>
                </a:solidFill>
              </a:rPr>
              <a:t>Başkasına ait eşyalara zarar vermek</a:t>
            </a:r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5" name="İçerik Yer Tutucusu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81" y="558717"/>
            <a:ext cx="2668419" cy="2668419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66" y="3530600"/>
            <a:ext cx="2969884" cy="2559050"/>
          </a:xfrm>
        </p:spPr>
      </p:pic>
    </p:spTree>
    <p:extLst>
      <p:ext uri="{BB962C8B-B14F-4D97-AF65-F5344CB8AC3E}">
        <p14:creationId xmlns:p14="http://schemas.microsoft.com/office/powerpoint/2010/main" val="12048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Sözel </a:t>
            </a:r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Zorbalık</a:t>
            </a:r>
            <a:endParaRPr lang="tr-TR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tr-TR" sz="3200" dirty="0" smtClean="0">
              <a:solidFill>
                <a:srgbClr val="002060"/>
              </a:solidFill>
            </a:endParaRPr>
          </a:p>
          <a:p>
            <a:r>
              <a:rPr lang="tr-TR" sz="3200" dirty="0" smtClean="0">
                <a:solidFill>
                  <a:srgbClr val="002060"/>
                </a:solidFill>
              </a:rPr>
              <a:t>Lakap takmak</a:t>
            </a:r>
          </a:p>
          <a:p>
            <a:r>
              <a:rPr lang="tr-TR" sz="3200" dirty="0" smtClean="0">
                <a:solidFill>
                  <a:srgbClr val="002060"/>
                </a:solidFill>
              </a:rPr>
              <a:t>Alay etmek</a:t>
            </a:r>
          </a:p>
          <a:p>
            <a:r>
              <a:rPr lang="tr-TR" sz="3200" dirty="0" smtClean="0">
                <a:solidFill>
                  <a:srgbClr val="002060"/>
                </a:solidFill>
              </a:rPr>
              <a:t>Küfretmek</a:t>
            </a:r>
          </a:p>
          <a:p>
            <a:r>
              <a:rPr lang="tr-TR" sz="3200" dirty="0" smtClean="0">
                <a:solidFill>
                  <a:srgbClr val="002060"/>
                </a:solidFill>
              </a:rPr>
              <a:t>Hakaret etmek </a:t>
            </a:r>
          </a:p>
          <a:p>
            <a:r>
              <a:rPr lang="tr-TR" sz="3200" dirty="0" smtClean="0">
                <a:solidFill>
                  <a:srgbClr val="002060"/>
                </a:solidFill>
              </a:rPr>
              <a:t>Aşağılamak </a:t>
            </a:r>
            <a:endParaRPr lang="tr-TR" sz="3200" dirty="0">
              <a:solidFill>
                <a:srgbClr val="00206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8" y="2721868"/>
            <a:ext cx="4392612" cy="291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4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Duygusal zorbalık</a:t>
            </a:r>
            <a:endParaRPr lang="tr-TR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Yok saymak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Dışlamak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Oyuna almamak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Arkadaşlarını küstürmek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Dedikodu yaymak</a:t>
            </a:r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53" y="995363"/>
            <a:ext cx="4873625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Zorbalığa Maruz Kalanların </a:t>
            </a:r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Hissettikleri</a:t>
            </a:r>
            <a:endParaRPr lang="tr-TR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72" y="1881187"/>
            <a:ext cx="7121216" cy="3560608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1661" y="2057400"/>
            <a:ext cx="3932237" cy="3811588"/>
          </a:xfrm>
        </p:spPr>
        <p:txBody>
          <a:bodyPr/>
          <a:lstStyle/>
          <a:p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tr-TR" sz="2800" b="1" dirty="0" smtClean="0">
                <a:solidFill>
                  <a:srgbClr val="002060"/>
                </a:solidFill>
              </a:rPr>
              <a:t>Korku</a:t>
            </a:r>
            <a:endParaRPr lang="tr-TR" sz="2800" b="1" dirty="0">
              <a:solidFill>
                <a:srgbClr val="002060"/>
              </a:solidFill>
            </a:endParaRPr>
          </a:p>
          <a:p>
            <a:r>
              <a:rPr lang="tr-TR" sz="2800" b="1" dirty="0">
                <a:solidFill>
                  <a:srgbClr val="002060"/>
                </a:solidFill>
              </a:rPr>
              <a:t>Panik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Endişe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Üzüntü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Acı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Panik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13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2812" y="468351"/>
            <a:ext cx="3932237" cy="1600200"/>
          </a:xfrm>
        </p:spPr>
        <p:txBody>
          <a:bodyPr/>
          <a:lstStyle/>
          <a:p>
            <a:pPr lvl="0"/>
            <a:r>
              <a:rPr lang="tr-TR" b="1" dirty="0">
                <a:solidFill>
                  <a:srgbClr val="FF0000"/>
                </a:solidFill>
                <a:latin typeface="Rockwell" panose="02060603020205020403" pitchFamily="18" charset="0"/>
              </a:rPr>
              <a:t>Zorbalığın En Sık Yaşandığı Yerler: </a:t>
            </a:r>
            <a:endParaRPr lang="tr-TR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1593" y="1890131"/>
            <a:ext cx="3932237" cy="38115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tr-TR" sz="28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rgbClr val="002060"/>
                </a:solidFill>
              </a:rPr>
              <a:t>Koridorlar</a:t>
            </a:r>
          </a:p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rgbClr val="002060"/>
                </a:solidFill>
              </a:rPr>
              <a:t>Sınıfın içi</a:t>
            </a:r>
          </a:p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rgbClr val="002060"/>
                </a:solidFill>
              </a:rPr>
              <a:t>Kantin</a:t>
            </a:r>
          </a:p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rgbClr val="002060"/>
                </a:solidFill>
              </a:rPr>
              <a:t>Tuvaletler</a:t>
            </a:r>
          </a:p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rgbClr val="002060"/>
                </a:solidFill>
              </a:rPr>
              <a:t>Sokak</a:t>
            </a:r>
          </a:p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rgbClr val="002060"/>
                </a:solidFill>
              </a:rPr>
              <a:t>Servis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81" y="1376479"/>
            <a:ext cx="4619521" cy="4619521"/>
          </a:xfrm>
        </p:spPr>
      </p:pic>
    </p:spTree>
    <p:extLst>
      <p:ext uri="{BB962C8B-B14F-4D97-AF65-F5344CB8AC3E}">
        <p14:creationId xmlns:p14="http://schemas.microsoft.com/office/powerpoint/2010/main" val="32985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Örnek:</a:t>
            </a:r>
            <a:endParaRPr lang="tr-TR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48" y="2693020"/>
            <a:ext cx="4707217" cy="2860288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69275" cy="38115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002060"/>
                </a:solidFill>
              </a:rPr>
              <a:t>S</a:t>
            </a:r>
            <a:r>
              <a:rPr lang="tr-TR" b="1" dirty="0" smtClean="0">
                <a:solidFill>
                  <a:srgbClr val="002060"/>
                </a:solidFill>
              </a:rPr>
              <a:t>ıraların </a:t>
            </a:r>
            <a:r>
              <a:rPr lang="tr-TR" b="1" dirty="0">
                <a:solidFill>
                  <a:srgbClr val="002060"/>
                </a:solidFill>
              </a:rPr>
              <a:t>arasından geçerken bir arkadaşınızın ayağına takılıp düştünüz.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002060"/>
                </a:solidFill>
              </a:rPr>
              <a:t>Bu zorbalık mı?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002060"/>
                </a:solidFill>
              </a:rPr>
              <a:t>Neden?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002060"/>
                </a:solidFill>
              </a:rPr>
              <a:t>Ama siz geçerken çelme taksaydı ne olurdu?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C00000"/>
                </a:solidFill>
              </a:rPr>
              <a:t>ZORBALIK…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002060"/>
                </a:solidFill>
              </a:rPr>
              <a:t> Çünkü bilerek sizin canınızı yakmak istedi. Bunu yapan insan sizden özür dilemez.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54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518</Words>
  <Application>Microsoft Office PowerPoint</Application>
  <PresentationFormat>Özel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Teması</vt:lpstr>
      <vt:lpstr>AKRAN ZORBALIĞI</vt:lpstr>
      <vt:lpstr>Zorbalık: </vt:lpstr>
      <vt:lpstr>PowerPoint Sunusu</vt:lpstr>
      <vt:lpstr>Fiziksel Zorbalık</vt:lpstr>
      <vt:lpstr>Sözel Zorbalık</vt:lpstr>
      <vt:lpstr>Duygusal zorbalık</vt:lpstr>
      <vt:lpstr>Zorbalığa Maruz Kalanların Hissettikleri</vt:lpstr>
      <vt:lpstr>Zorbalığın En Sık Yaşandığı Yerler: </vt:lpstr>
      <vt:lpstr>Örnek:</vt:lpstr>
      <vt:lpstr>Peki kendimizi korumak için ne yapmalıyız?</vt:lpstr>
      <vt:lpstr>Peki kendimizi korumak için ne yapmalıyız?</vt:lpstr>
      <vt:lpstr>Peki kendimizi korumak için ne yapmalıyız?</vt:lpstr>
      <vt:lpstr>Peki kendimizi korumak için ne yapmalıyız?</vt:lpstr>
      <vt:lpstr>Peki kendimizi korumak için ne yapmalıyız?</vt:lpstr>
      <vt:lpstr>Seyirci ne yapabilir? </vt:lpstr>
      <vt:lpstr>Seyirci ne yapabilir?</vt:lpstr>
      <vt:lpstr>Siber Zorbalık</vt:lpstr>
      <vt:lpstr>Örnek</vt:lpstr>
      <vt:lpstr>Siber Zorbalıktan korunmak için ne yapmalıyız?</vt:lpstr>
      <vt:lpstr>Siber Zorbalıktan korunmak için ne yapmalıyız?</vt:lpstr>
      <vt:lpstr>Siber Zorbalıktan korunmak için ne yapmalıyız?</vt:lpstr>
      <vt:lpstr>Siber Zorbalıktan korunmak için ne yapmalıyız?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ZORBALIK</dc:title>
  <dc:creator>ozlem</dc:creator>
  <cp:lastModifiedBy>rhbrlk</cp:lastModifiedBy>
  <cp:revision>58</cp:revision>
  <dcterms:created xsi:type="dcterms:W3CDTF">2024-10-17T11:04:26Z</dcterms:created>
  <dcterms:modified xsi:type="dcterms:W3CDTF">2024-10-21T08:04:01Z</dcterms:modified>
</cp:coreProperties>
</file>