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6"/>
  </p:notesMasterIdLst>
  <p:sldIdLst>
    <p:sldId id="256" r:id="rId2"/>
    <p:sldId id="257" r:id="rId3"/>
    <p:sldId id="260" r:id="rId4"/>
    <p:sldId id="258" r:id="rId5"/>
    <p:sldId id="266" r:id="rId6"/>
    <p:sldId id="267" r:id="rId7"/>
    <p:sldId id="268" r:id="rId8"/>
    <p:sldId id="269" r:id="rId9"/>
    <p:sldId id="262" r:id="rId10"/>
    <p:sldId id="263" r:id="rId11"/>
    <p:sldId id="264" r:id="rId12"/>
    <p:sldId id="279" r:id="rId13"/>
    <p:sldId id="271" r:id="rId14"/>
    <p:sldId id="272" r:id="rId15"/>
    <p:sldId id="276" r:id="rId16"/>
    <p:sldId id="277" r:id="rId17"/>
    <p:sldId id="278" r:id="rId18"/>
    <p:sldId id="283" r:id="rId19"/>
    <p:sldId id="280" r:id="rId20"/>
    <p:sldId id="281" r:id="rId21"/>
    <p:sldId id="284" r:id="rId22"/>
    <p:sldId id="285" r:id="rId23"/>
    <p:sldId id="288" r:id="rId24"/>
    <p:sldId id="289" r:id="rId25"/>
    <p:sldId id="290" r:id="rId26"/>
    <p:sldId id="291" r:id="rId27"/>
    <p:sldId id="292" r:id="rId28"/>
    <p:sldId id="293" r:id="rId29"/>
    <p:sldId id="294" r:id="rId30"/>
    <p:sldId id="295" r:id="rId31"/>
    <p:sldId id="296" r:id="rId32"/>
    <p:sldId id="297" r:id="rId33"/>
    <p:sldId id="298" r:id="rId34"/>
    <p:sldId id="287"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4660"/>
  </p:normalViewPr>
  <p:slideViewPr>
    <p:cSldViewPr snapToGrid="0">
      <p:cViewPr>
        <p:scale>
          <a:sx n="80" d="100"/>
          <a:sy n="80" d="100"/>
        </p:scale>
        <p:origin x="-816"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7C57B-18C5-42CB-A0B9-2CFA7F8CF186}" type="datetimeFigureOut">
              <a:rPr lang="tr-TR" smtClean="0"/>
              <a:t>9.10.2024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6BEA1-E76B-4FCE-96F4-D9E20ABA928F}" type="slidenum">
              <a:rPr lang="tr-TR" smtClean="0"/>
              <a:t>‹#›</a:t>
            </a:fld>
            <a:endParaRPr lang="tr-TR"/>
          </a:p>
        </p:txBody>
      </p:sp>
    </p:spTree>
    <p:extLst>
      <p:ext uri="{BB962C8B-B14F-4D97-AF65-F5344CB8AC3E}">
        <p14:creationId xmlns:p14="http://schemas.microsoft.com/office/powerpoint/2010/main" val="245317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56BEA1-E76B-4FCE-96F4-D9E20ABA928F}" type="slidenum">
              <a:rPr lang="tr-TR" smtClean="0"/>
              <a:t>2</a:t>
            </a:fld>
            <a:endParaRPr lang="tr-TR"/>
          </a:p>
        </p:txBody>
      </p:sp>
    </p:spTree>
    <p:extLst>
      <p:ext uri="{BB962C8B-B14F-4D97-AF65-F5344CB8AC3E}">
        <p14:creationId xmlns:p14="http://schemas.microsoft.com/office/powerpoint/2010/main" val="12459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56BEA1-E76B-4FCE-96F4-D9E20ABA928F}" type="slidenum">
              <a:rPr lang="tr-TR" smtClean="0"/>
              <a:t>18</a:t>
            </a:fld>
            <a:endParaRPr lang="tr-TR"/>
          </a:p>
        </p:txBody>
      </p:sp>
    </p:spTree>
    <p:extLst>
      <p:ext uri="{BB962C8B-B14F-4D97-AF65-F5344CB8AC3E}">
        <p14:creationId xmlns:p14="http://schemas.microsoft.com/office/powerpoint/2010/main" val="2978144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A569AD3-15E6-443C-988E-8D766A21917B}" type="datetimeFigureOut">
              <a:rPr lang="tr-TR" smtClean="0"/>
              <a:t>9.10.2024</a:t>
            </a:fld>
            <a:endParaRPr lang="tr-T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tr-T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C2E74BF-CF73-45FF-AA37-68059B819E6C}" type="slidenum">
              <a:rPr lang="tr-TR" smtClean="0"/>
              <a:t>‹#›</a:t>
            </a:fld>
            <a:endParaRPr lang="tr-T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04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569AD3-15E6-443C-988E-8D766A21917B}" type="datetimeFigureOut">
              <a:rPr lang="tr-TR" smtClean="0"/>
              <a:t>9.10.2024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C2E74BF-CF73-45FF-AA37-68059B819E6C}" type="slidenum">
              <a:rPr lang="tr-TR" smtClean="0"/>
              <a:t>‹#›</a:t>
            </a:fld>
            <a:endParaRPr lang="tr-TR"/>
          </a:p>
        </p:txBody>
      </p:sp>
    </p:spTree>
    <p:extLst>
      <p:ext uri="{BB962C8B-B14F-4D97-AF65-F5344CB8AC3E}">
        <p14:creationId xmlns:p14="http://schemas.microsoft.com/office/powerpoint/2010/main" val="148906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569AD3-15E6-443C-988E-8D766A21917B}" type="datetimeFigureOut">
              <a:rPr lang="tr-TR" smtClean="0"/>
              <a:t>9.10.2024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C2E74BF-CF73-45FF-AA37-68059B819E6C}" type="slidenum">
              <a:rPr lang="tr-TR" smtClean="0"/>
              <a:t>‹#›</a:t>
            </a:fld>
            <a:endParaRPr lang="tr-TR"/>
          </a:p>
        </p:txBody>
      </p:sp>
    </p:spTree>
    <p:extLst>
      <p:ext uri="{BB962C8B-B14F-4D97-AF65-F5344CB8AC3E}">
        <p14:creationId xmlns:p14="http://schemas.microsoft.com/office/powerpoint/2010/main" val="170894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569AD3-15E6-443C-988E-8D766A21917B}" type="datetimeFigureOut">
              <a:rPr lang="tr-TR" smtClean="0"/>
              <a:t>9.10.2024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C2E74BF-CF73-45FF-AA37-68059B819E6C}" type="slidenum">
              <a:rPr lang="tr-TR" smtClean="0"/>
              <a:t>‹#›</a:t>
            </a:fld>
            <a:endParaRPr lang="tr-TR"/>
          </a:p>
        </p:txBody>
      </p:sp>
    </p:spTree>
    <p:extLst>
      <p:ext uri="{BB962C8B-B14F-4D97-AF65-F5344CB8AC3E}">
        <p14:creationId xmlns:p14="http://schemas.microsoft.com/office/powerpoint/2010/main" val="390227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A569AD3-15E6-443C-988E-8D766A21917B}" type="datetimeFigureOut">
              <a:rPr lang="tr-TR" smtClean="0"/>
              <a:t>9.10.2024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C2E74BF-CF73-45FF-AA37-68059B819E6C}" type="slidenum">
              <a:rPr lang="tr-TR" smtClean="0"/>
              <a:t>‹#›</a:t>
            </a:fld>
            <a:endParaRPr lang="tr-T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06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A569AD3-15E6-443C-988E-8D766A21917B}" type="datetimeFigureOut">
              <a:rPr lang="tr-TR" smtClean="0"/>
              <a:t>9.10.2024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C2E74BF-CF73-45FF-AA37-68059B819E6C}" type="slidenum">
              <a:rPr lang="tr-TR" smtClean="0"/>
              <a:t>‹#›</a:t>
            </a:fld>
            <a:endParaRPr lang="tr-TR"/>
          </a:p>
        </p:txBody>
      </p:sp>
    </p:spTree>
    <p:extLst>
      <p:ext uri="{BB962C8B-B14F-4D97-AF65-F5344CB8AC3E}">
        <p14:creationId xmlns:p14="http://schemas.microsoft.com/office/powerpoint/2010/main" val="399097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A569AD3-15E6-443C-988E-8D766A21917B}" type="datetimeFigureOut">
              <a:rPr lang="tr-TR" smtClean="0"/>
              <a:t>9.10.2024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C2E74BF-CF73-45FF-AA37-68059B819E6C}" type="slidenum">
              <a:rPr lang="tr-TR" smtClean="0"/>
              <a:t>‹#›</a:t>
            </a:fld>
            <a:endParaRPr lang="tr-TR"/>
          </a:p>
        </p:txBody>
      </p:sp>
    </p:spTree>
    <p:extLst>
      <p:ext uri="{BB962C8B-B14F-4D97-AF65-F5344CB8AC3E}">
        <p14:creationId xmlns:p14="http://schemas.microsoft.com/office/powerpoint/2010/main" val="132604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A569AD3-15E6-443C-988E-8D766A21917B}" type="datetimeFigureOut">
              <a:rPr lang="tr-TR" smtClean="0"/>
              <a:t>9.10.2024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C2E74BF-CF73-45FF-AA37-68059B819E6C}" type="slidenum">
              <a:rPr lang="tr-TR" smtClean="0"/>
              <a:t>‹#›</a:t>
            </a:fld>
            <a:endParaRPr lang="tr-TR"/>
          </a:p>
        </p:txBody>
      </p:sp>
    </p:spTree>
    <p:extLst>
      <p:ext uri="{BB962C8B-B14F-4D97-AF65-F5344CB8AC3E}">
        <p14:creationId xmlns:p14="http://schemas.microsoft.com/office/powerpoint/2010/main" val="62382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69AD3-15E6-443C-988E-8D766A21917B}" type="datetimeFigureOut">
              <a:rPr lang="tr-TR" smtClean="0"/>
              <a:t>9.10.2024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C2E74BF-CF73-45FF-AA37-68059B819E6C}" type="slidenum">
              <a:rPr lang="tr-TR" smtClean="0"/>
              <a:t>‹#›</a:t>
            </a:fld>
            <a:endParaRPr lang="tr-TR"/>
          </a:p>
        </p:txBody>
      </p:sp>
    </p:spTree>
    <p:extLst>
      <p:ext uri="{BB962C8B-B14F-4D97-AF65-F5344CB8AC3E}">
        <p14:creationId xmlns:p14="http://schemas.microsoft.com/office/powerpoint/2010/main" val="353465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A569AD3-15E6-443C-988E-8D766A21917B}" type="datetimeFigureOut">
              <a:rPr lang="tr-TR" smtClean="0"/>
              <a:t>9.10.2024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C2E74BF-CF73-45FF-AA37-68059B819E6C}" type="slidenum">
              <a:rPr lang="tr-TR" smtClean="0"/>
              <a:t>‹#›</a:t>
            </a:fld>
            <a:endParaRPr lang="tr-TR"/>
          </a:p>
        </p:txBody>
      </p:sp>
    </p:spTree>
    <p:extLst>
      <p:ext uri="{BB962C8B-B14F-4D97-AF65-F5344CB8AC3E}">
        <p14:creationId xmlns:p14="http://schemas.microsoft.com/office/powerpoint/2010/main" val="279279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A569AD3-15E6-443C-988E-8D766A21917B}" type="datetimeFigureOut">
              <a:rPr lang="tr-TR" smtClean="0"/>
              <a:t>9.10.2024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C2E74BF-CF73-45FF-AA37-68059B819E6C}" type="slidenum">
              <a:rPr lang="tr-TR" smtClean="0"/>
              <a:t>‹#›</a:t>
            </a:fld>
            <a:endParaRPr lang="tr-TR"/>
          </a:p>
        </p:txBody>
      </p:sp>
    </p:spTree>
    <p:extLst>
      <p:ext uri="{BB962C8B-B14F-4D97-AF65-F5344CB8AC3E}">
        <p14:creationId xmlns:p14="http://schemas.microsoft.com/office/powerpoint/2010/main" val="363880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A569AD3-15E6-443C-988E-8D766A21917B}" type="datetimeFigureOut">
              <a:rPr lang="tr-TR" smtClean="0"/>
              <a:t>9.10.2024</a:t>
            </a:fld>
            <a:endParaRPr lang="tr-T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C2E74BF-CF73-45FF-AA37-68059B819E6C}" type="slidenum">
              <a:rPr lang="tr-TR" smtClean="0"/>
              <a:t>‹#›</a:t>
            </a:fld>
            <a:endParaRPr lang="tr-TR"/>
          </a:p>
        </p:txBody>
      </p:sp>
    </p:spTree>
    <p:extLst>
      <p:ext uri="{BB962C8B-B14F-4D97-AF65-F5344CB8AC3E}">
        <p14:creationId xmlns:p14="http://schemas.microsoft.com/office/powerpoint/2010/main" val="65647085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err="1" smtClean="0"/>
              <a:t>SağlIklI</a:t>
            </a:r>
            <a:r>
              <a:rPr lang="tr-TR" dirty="0" smtClean="0"/>
              <a:t> yaşam</a:t>
            </a:r>
            <a:endParaRPr lang="tr-TR" dirty="0"/>
          </a:p>
        </p:txBody>
      </p:sp>
      <p:pic>
        <p:nvPicPr>
          <p:cNvPr id="2050" name="Picture 2" descr="C:\Users\rhbrlk\Desktop\logo 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328" y="3752619"/>
            <a:ext cx="2107263" cy="23265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247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r="6918"/>
          <a:stretch/>
        </p:blipFill>
        <p:spPr>
          <a:xfrm>
            <a:off x="5724837" y="2030247"/>
            <a:ext cx="6214355" cy="3033131"/>
          </a:xfrm>
          <a:prstGeom prst="rect">
            <a:avLst/>
          </a:prstGeom>
        </p:spPr>
      </p:pic>
      <p:sp>
        <p:nvSpPr>
          <p:cNvPr id="2" name="Unvan 1"/>
          <p:cNvSpPr>
            <a:spLocks noGrp="1"/>
          </p:cNvSpPr>
          <p:nvPr>
            <p:ph type="title"/>
          </p:nvPr>
        </p:nvSpPr>
        <p:spPr>
          <a:xfrm>
            <a:off x="1131849" y="386576"/>
            <a:ext cx="9875520" cy="1007326"/>
          </a:xfrm>
        </p:spPr>
        <p:txBody>
          <a:bodyPr>
            <a:normAutofit/>
          </a:bodyPr>
          <a:lstStyle/>
          <a:p>
            <a:r>
              <a:rPr lang="tr-TR" sz="4000" b="1" dirty="0" smtClean="0"/>
              <a:t>SU </a:t>
            </a:r>
            <a:r>
              <a:rPr lang="tr-TR" sz="3600" b="1" dirty="0" smtClean="0"/>
              <a:t>İÇMENİN</a:t>
            </a:r>
            <a:r>
              <a:rPr lang="tr-TR" sz="4000" b="1" dirty="0" smtClean="0"/>
              <a:t> ÖNEMİ</a:t>
            </a:r>
            <a:endParaRPr lang="tr-TR" sz="4000" b="1" dirty="0"/>
          </a:p>
        </p:txBody>
      </p:sp>
      <p:sp>
        <p:nvSpPr>
          <p:cNvPr id="3" name="İçerik Yer Tutucusu 2"/>
          <p:cNvSpPr>
            <a:spLocks noGrp="1"/>
          </p:cNvSpPr>
          <p:nvPr>
            <p:ph idx="1"/>
          </p:nvPr>
        </p:nvSpPr>
        <p:spPr>
          <a:xfrm>
            <a:off x="1020398" y="1416204"/>
            <a:ext cx="9872871" cy="4928839"/>
          </a:xfrm>
        </p:spPr>
        <p:txBody>
          <a:bodyPr>
            <a:normAutofit fontScale="92500" lnSpcReduction="20000"/>
          </a:bodyPr>
          <a:lstStyle/>
          <a:p>
            <a:pPr marL="45720" indent="0">
              <a:buNone/>
            </a:pPr>
            <a:r>
              <a:rPr lang="tr-TR" dirty="0">
                <a:solidFill>
                  <a:schemeClr val="tx1"/>
                </a:solidFill>
              </a:rPr>
              <a:t>Sağlıklı bir yaşamın temel hedeflerinden biri de gerekli miktarda su tüketimidir. </a:t>
            </a:r>
            <a:endParaRPr lang="tr-TR" dirty="0" smtClean="0">
              <a:solidFill>
                <a:schemeClr val="tx1"/>
              </a:solidFill>
            </a:endParaRPr>
          </a:p>
          <a:p>
            <a:pPr marL="45720" indent="0">
              <a:buNone/>
            </a:pPr>
            <a:r>
              <a:rPr lang="tr-TR" dirty="0" smtClean="0">
                <a:solidFill>
                  <a:schemeClr val="tx1"/>
                </a:solidFill>
              </a:rPr>
              <a:t>Kalsiyum</a:t>
            </a:r>
            <a:r>
              <a:rPr lang="tr-TR" dirty="0">
                <a:solidFill>
                  <a:schemeClr val="tx1"/>
                </a:solidFill>
              </a:rPr>
              <a:t>, fosfat, magnezyum, sodyum ve potasyum açısından zengin olan su, oksijenden sonra insanlar için ikinci </a:t>
            </a:r>
            <a:r>
              <a:rPr lang="tr-TR" u="sng" dirty="0">
                <a:solidFill>
                  <a:schemeClr val="tx1"/>
                </a:solidFill>
              </a:rPr>
              <a:t>hayati önem taşıyan unsurdur.</a:t>
            </a:r>
            <a:br>
              <a:rPr lang="tr-TR" u="sng" dirty="0">
                <a:solidFill>
                  <a:schemeClr val="tx1"/>
                </a:solidFill>
              </a:rPr>
            </a:br>
            <a:r>
              <a:rPr lang="tr-TR" dirty="0" smtClean="0">
                <a:solidFill>
                  <a:schemeClr val="tx1"/>
                </a:solidFill>
              </a:rPr>
              <a:t>Bunun </a:t>
            </a:r>
            <a:r>
              <a:rPr lang="tr-TR" dirty="0">
                <a:solidFill>
                  <a:schemeClr val="tx1"/>
                </a:solidFill>
              </a:rPr>
              <a:t>nedeni </a:t>
            </a:r>
            <a:r>
              <a:rPr lang="tr-TR" b="1" dirty="0">
                <a:solidFill>
                  <a:srgbClr val="00B0F0"/>
                </a:solidFill>
              </a:rPr>
              <a:t>beynin ve kasların %75'i, kemiklerin %22'si ve kanın %</a:t>
            </a:r>
            <a:r>
              <a:rPr lang="tr-TR" b="1" dirty="0" smtClean="0">
                <a:solidFill>
                  <a:srgbClr val="00B0F0"/>
                </a:solidFill>
              </a:rPr>
              <a:t>83'ü </a:t>
            </a:r>
            <a:r>
              <a:rPr lang="tr-TR" b="1" dirty="0">
                <a:solidFill>
                  <a:srgbClr val="00B0F0"/>
                </a:solidFill>
              </a:rPr>
              <a:t>sudan oluşmasından dolayıdır.</a:t>
            </a:r>
            <a:r>
              <a:rPr lang="tr-TR" b="1" dirty="0">
                <a:solidFill>
                  <a:schemeClr val="tx1"/>
                </a:solidFill>
              </a:rPr>
              <a:t> </a:t>
            </a:r>
            <a:r>
              <a:rPr lang="tr-TR" dirty="0">
                <a:solidFill>
                  <a:schemeClr val="tx1"/>
                </a:solidFill>
              </a:rPr>
              <a:t>Sağlıklı bir bireyde günlük su ihtiyacı yaşadığı iklim koşulları, fiziksel aktivite ve besinlerine göre değişiklik gösterir.</a:t>
            </a:r>
            <a:br>
              <a:rPr lang="tr-TR" dirty="0">
                <a:solidFill>
                  <a:schemeClr val="tx1"/>
                </a:solidFill>
              </a:rPr>
            </a:br>
            <a:endParaRPr lang="tr-TR" dirty="0" smtClean="0">
              <a:solidFill>
                <a:schemeClr val="tx1"/>
              </a:solidFill>
            </a:endParaRPr>
          </a:p>
          <a:p>
            <a:pPr>
              <a:buFont typeface="Wingdings" panose="05000000000000000000" pitchFamily="2" charset="2"/>
              <a:buChar char="Ø"/>
            </a:pPr>
            <a:r>
              <a:rPr lang="tr-TR" dirty="0" smtClean="0">
                <a:solidFill>
                  <a:schemeClr val="tx1"/>
                </a:solidFill>
              </a:rPr>
              <a:t>Yetişkinlerde </a:t>
            </a:r>
            <a:r>
              <a:rPr lang="tr-TR" dirty="0">
                <a:solidFill>
                  <a:schemeClr val="tx1"/>
                </a:solidFill>
              </a:rPr>
              <a:t>2-3 </a:t>
            </a:r>
            <a:r>
              <a:rPr lang="tr-TR" dirty="0" smtClean="0">
                <a:solidFill>
                  <a:schemeClr val="tx1"/>
                </a:solidFill>
              </a:rPr>
              <a:t>litre,</a:t>
            </a:r>
            <a:endParaRPr lang="tr-TR" dirty="0">
              <a:solidFill>
                <a:schemeClr val="tx1"/>
              </a:solidFill>
            </a:endParaRPr>
          </a:p>
          <a:p>
            <a:pPr>
              <a:buFont typeface="Wingdings" panose="05000000000000000000" pitchFamily="2" charset="2"/>
              <a:buChar char="Ø"/>
            </a:pPr>
            <a:r>
              <a:rPr lang="tr-TR" dirty="0" smtClean="0">
                <a:solidFill>
                  <a:schemeClr val="tx1"/>
                </a:solidFill>
              </a:rPr>
              <a:t>14/18 </a:t>
            </a:r>
            <a:r>
              <a:rPr lang="tr-TR" dirty="0">
                <a:solidFill>
                  <a:schemeClr val="tx1"/>
                </a:solidFill>
              </a:rPr>
              <a:t>yaş aralığındaki gençlerde 2-2.5 </a:t>
            </a:r>
            <a:r>
              <a:rPr lang="tr-TR" dirty="0" smtClean="0">
                <a:solidFill>
                  <a:schemeClr val="tx1"/>
                </a:solidFill>
              </a:rPr>
              <a:t>litre,</a:t>
            </a:r>
          </a:p>
          <a:p>
            <a:pPr>
              <a:buFont typeface="Wingdings" panose="05000000000000000000" pitchFamily="2" charset="2"/>
              <a:buChar char="Ø"/>
            </a:pPr>
            <a:r>
              <a:rPr lang="tr-TR" dirty="0" smtClean="0">
                <a:solidFill>
                  <a:schemeClr val="tx1"/>
                </a:solidFill>
              </a:rPr>
              <a:t>9/13 </a:t>
            </a:r>
            <a:r>
              <a:rPr lang="tr-TR" dirty="0">
                <a:solidFill>
                  <a:schemeClr val="tx1"/>
                </a:solidFill>
              </a:rPr>
              <a:t>yaş aralığındaki gençlerde 1.5-2 </a:t>
            </a:r>
            <a:r>
              <a:rPr lang="tr-TR" dirty="0" smtClean="0">
                <a:solidFill>
                  <a:schemeClr val="tx1"/>
                </a:solidFill>
              </a:rPr>
              <a:t>litre,</a:t>
            </a:r>
          </a:p>
          <a:p>
            <a:pPr>
              <a:buFont typeface="Wingdings" panose="05000000000000000000" pitchFamily="2" charset="2"/>
              <a:buChar char="Ø"/>
            </a:pPr>
            <a:r>
              <a:rPr lang="tr-TR" dirty="0" smtClean="0">
                <a:solidFill>
                  <a:schemeClr val="tx1"/>
                </a:solidFill>
              </a:rPr>
              <a:t>4/8 </a:t>
            </a:r>
            <a:r>
              <a:rPr lang="tr-TR" dirty="0">
                <a:solidFill>
                  <a:schemeClr val="tx1"/>
                </a:solidFill>
              </a:rPr>
              <a:t>yaş aralığındaki gençlerde 1-1.5 </a:t>
            </a:r>
            <a:r>
              <a:rPr lang="tr-TR" dirty="0" smtClean="0">
                <a:solidFill>
                  <a:schemeClr val="tx1"/>
                </a:solidFill>
              </a:rPr>
              <a:t>litre(5-7 bardak)</a:t>
            </a:r>
            <a:r>
              <a:rPr lang="tr-TR" dirty="0">
                <a:solidFill>
                  <a:schemeClr val="tx1"/>
                </a:solidFill>
              </a:rPr>
              <a:t/>
            </a:r>
            <a:br>
              <a:rPr lang="tr-TR" dirty="0">
                <a:solidFill>
                  <a:schemeClr val="tx1"/>
                </a:solidFill>
              </a:rPr>
            </a:br>
            <a:endParaRPr lang="tr-TR" dirty="0" smtClean="0">
              <a:solidFill>
                <a:schemeClr val="tx1"/>
              </a:solidFill>
            </a:endParaRPr>
          </a:p>
          <a:p>
            <a:pPr marL="45720" indent="0">
              <a:buNone/>
            </a:pPr>
            <a:r>
              <a:rPr lang="tr-TR" dirty="0" smtClean="0">
                <a:solidFill>
                  <a:schemeClr val="tx1"/>
                </a:solidFill>
              </a:rPr>
              <a:t>Su </a:t>
            </a:r>
            <a:r>
              <a:rPr lang="tr-TR" dirty="0">
                <a:solidFill>
                  <a:schemeClr val="tx1"/>
                </a:solidFill>
              </a:rPr>
              <a:t>tüketimi saf bir şekilde sağlanmalıdır. Diğer sıvıları tüketerek su tüketimi için takviye yapmış sayılmazsınız. Dolayısıyla alışkanlık haline getirilmelidir</a:t>
            </a:r>
            <a:r>
              <a:rPr lang="tr-TR" dirty="0" smtClean="0">
                <a:solidFill>
                  <a:schemeClr val="tx1"/>
                </a:solidFill>
              </a:rPr>
              <a:t>.</a:t>
            </a:r>
          </a:p>
          <a:p>
            <a:pPr marL="45720" indent="0">
              <a:buNone/>
            </a:pPr>
            <a:r>
              <a:rPr lang="tr-TR" b="1" dirty="0" smtClean="0">
                <a:solidFill>
                  <a:schemeClr val="tx1"/>
                </a:solidFill>
              </a:rPr>
              <a:t>NOT: </a:t>
            </a:r>
            <a:r>
              <a:rPr lang="tr-TR" b="1" dirty="0" smtClean="0">
                <a:solidFill>
                  <a:srgbClr val="FF0000"/>
                </a:solidFill>
              </a:rPr>
              <a:t>Su ve diğer içecekler oturarak içilmelidir.</a:t>
            </a:r>
            <a:endParaRPr lang="tr-TR" b="1" dirty="0">
              <a:solidFill>
                <a:srgbClr val="FF0000"/>
              </a:solidFill>
            </a:endParaRPr>
          </a:p>
        </p:txBody>
      </p:sp>
    </p:spTree>
    <p:extLst>
      <p:ext uri="{BB962C8B-B14F-4D97-AF65-F5344CB8AC3E}">
        <p14:creationId xmlns:p14="http://schemas.microsoft.com/office/powerpoint/2010/main" val="1584581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3000" y="609600"/>
            <a:ext cx="9875520" cy="821056"/>
          </a:xfrm>
        </p:spPr>
        <p:txBody>
          <a:bodyPr/>
          <a:lstStyle/>
          <a:p>
            <a:pPr lvl="1" algn="l" rtl="0">
              <a:lnSpc>
                <a:spcPct val="90000"/>
              </a:lnSpc>
              <a:spcBef>
                <a:spcPct val="0"/>
              </a:spcBef>
            </a:pPr>
            <a:r>
              <a:rPr lang="tr-TR" sz="2400" b="1" dirty="0" smtClean="0">
                <a:solidFill>
                  <a:srgbClr val="00B0F0"/>
                </a:solidFill>
              </a:rPr>
              <a:t>YİYECEKLERİN VÜCUTTAKİ SERÜVENİ</a:t>
            </a:r>
            <a:r>
              <a:rPr lang="tr-TR" dirty="0" smtClean="0">
                <a:solidFill>
                  <a:schemeClr val="tx1"/>
                </a:solidFill>
              </a:rPr>
              <a:t/>
            </a:r>
            <a:br>
              <a:rPr lang="tr-TR" dirty="0" smtClean="0">
                <a:solidFill>
                  <a:schemeClr val="tx1"/>
                </a:solidFill>
              </a:rPr>
            </a:br>
            <a:endParaRPr lang="tr-TR" dirty="0"/>
          </a:p>
        </p:txBody>
      </p:sp>
      <p:sp>
        <p:nvSpPr>
          <p:cNvPr id="3" name="İçerik Yer Tutucusu 2"/>
          <p:cNvSpPr>
            <a:spLocks noGrp="1"/>
          </p:cNvSpPr>
          <p:nvPr>
            <p:ph idx="1"/>
          </p:nvPr>
        </p:nvSpPr>
        <p:spPr>
          <a:xfrm>
            <a:off x="8738095" y="1302417"/>
            <a:ext cx="2882590" cy="4892085"/>
          </a:xfrm>
        </p:spPr>
        <p:txBody>
          <a:bodyPr>
            <a:normAutofit fontScale="92500" lnSpcReduction="10000"/>
          </a:bodyPr>
          <a:lstStyle/>
          <a:p>
            <a:pPr marL="45720" indent="0">
              <a:buNone/>
            </a:pPr>
            <a:r>
              <a:rPr lang="tr-TR" dirty="0"/>
              <a:t> A</a:t>
            </a:r>
            <a:r>
              <a:rPr lang="tr-TR" dirty="0" smtClean="0"/>
              <a:t>ğızda dişler tarafından küçültülen yiyecekler yutaktan  yemek borusuna oradan da midemize </a:t>
            </a:r>
            <a:r>
              <a:rPr lang="tr-TR" dirty="0"/>
              <a:t>ulaştı, parçalandı, bağırsaklarda yolculuğunu ve emilimini tamamladı</a:t>
            </a:r>
            <a:r>
              <a:rPr lang="tr-TR" dirty="0" smtClean="0"/>
              <a:t>.</a:t>
            </a:r>
          </a:p>
          <a:p>
            <a:pPr marL="45720" indent="0">
              <a:buNone/>
            </a:pPr>
            <a:r>
              <a:rPr lang="tr-TR" b="1" dirty="0" smtClean="0"/>
              <a:t>NOT:</a:t>
            </a:r>
            <a:r>
              <a:rPr lang="nn-NO" dirty="0"/>
              <a:t> </a:t>
            </a:r>
            <a:r>
              <a:rPr lang="tr-TR" dirty="0"/>
              <a:t>Y</a:t>
            </a:r>
            <a:r>
              <a:rPr lang="tr-TR" dirty="0" smtClean="0"/>
              <a:t>iyecek lokmalarını küçük alıp yeterince çiğnedikten sonra yutmalıyız.</a:t>
            </a:r>
          </a:p>
          <a:p>
            <a:pPr marL="45720" indent="0">
              <a:buNone/>
            </a:pPr>
            <a:r>
              <a:rPr lang="tr-TR" dirty="0" smtClean="0"/>
              <a:t>Yemekten 30 dakika önce ve yemekten 30 dakika sonra su içilebilir, yemek sırasında su ve içecek içmemeliyiz.</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90" y="1430656"/>
            <a:ext cx="8241081" cy="4635608"/>
          </a:xfrm>
          <a:prstGeom prst="rect">
            <a:avLst/>
          </a:prstGeom>
        </p:spPr>
      </p:pic>
    </p:spTree>
    <p:extLst>
      <p:ext uri="{BB962C8B-B14F-4D97-AF65-F5344CB8AC3E}">
        <p14:creationId xmlns:p14="http://schemas.microsoft.com/office/powerpoint/2010/main" val="1406026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09857" y="856970"/>
            <a:ext cx="6395224" cy="1356360"/>
          </a:xfrm>
        </p:spPr>
        <p:txBody>
          <a:bodyPr>
            <a:normAutofit/>
          </a:bodyPr>
          <a:lstStyle/>
          <a:p>
            <a:r>
              <a:rPr lang="tr-TR" sz="3600" b="1" dirty="0">
                <a:solidFill>
                  <a:srgbClr val="FF0000"/>
                </a:solidFill>
              </a:rPr>
              <a:t>MEYVE SEBZE TEMİZLİĞİ</a:t>
            </a:r>
            <a:endParaRPr lang="tr-TR" sz="3600" dirty="0"/>
          </a:p>
        </p:txBody>
      </p:sp>
      <p:sp>
        <p:nvSpPr>
          <p:cNvPr id="3" name="İçerik Yer Tutucusu 2"/>
          <p:cNvSpPr>
            <a:spLocks noGrp="1"/>
          </p:cNvSpPr>
          <p:nvPr>
            <p:ph idx="1"/>
          </p:nvPr>
        </p:nvSpPr>
        <p:spPr>
          <a:xfrm>
            <a:off x="1232210" y="2436542"/>
            <a:ext cx="9872871" cy="4038600"/>
          </a:xfrm>
        </p:spPr>
        <p:txBody>
          <a:bodyPr>
            <a:normAutofit fontScale="92500"/>
          </a:bodyPr>
          <a:lstStyle/>
          <a:p>
            <a:r>
              <a:rPr lang="tr-TR" dirty="0" smtClean="0"/>
              <a:t>Pestisit</a:t>
            </a:r>
            <a:r>
              <a:rPr lang="tr-TR" dirty="0"/>
              <a:t>, böcek ilacı gibi tarım ilaçları meyve ve sebzelerin yüzeyine yapışır. Özellikle çiğ olarak tüketilen meyve sebzeleri yediğimizde bu ilaçları da yemiş oluruz. </a:t>
            </a:r>
            <a:endParaRPr lang="tr-TR" dirty="0" smtClean="0"/>
          </a:p>
          <a:p>
            <a:r>
              <a:rPr lang="tr-TR" dirty="0" smtClean="0"/>
              <a:t>Düzgün </a:t>
            </a:r>
            <a:r>
              <a:rPr lang="tr-TR" dirty="0"/>
              <a:t>bir şekilde temizlenmeyen meyve ve sebzeler akut zehirlenme veya alerjik reaksiyonlara sebep olabilir. Bu ilaçlar nedeniyle ishal, kusma, solunum güçlüğü gibi semptomlar gözlenebilir.</a:t>
            </a:r>
          </a:p>
          <a:p>
            <a:r>
              <a:rPr lang="tr-TR" dirty="0" smtClean="0"/>
              <a:t>Meyve </a:t>
            </a:r>
            <a:r>
              <a:rPr lang="tr-TR" dirty="0"/>
              <a:t>ve sebzeler yetiştirilirken veya raflara konulma aşamasında herhangi bir kimyasal kullanılmamış olabilir. Ama bu meyve ve sebzelerinizi yıkamamanız gerektiği anlamına gelmiyor. </a:t>
            </a:r>
            <a:endParaRPr lang="tr-TR" dirty="0" smtClean="0"/>
          </a:p>
          <a:p>
            <a:r>
              <a:rPr lang="tr-TR" dirty="0" smtClean="0"/>
              <a:t>Tarlada </a:t>
            </a:r>
            <a:r>
              <a:rPr lang="tr-TR" dirty="0"/>
              <a:t>yetişen bir sebze, üretici, toplayıcı, hava olayları, hayvanlar gibi birçok etkene maruz kalıyor. Havadaki mikrop ve bakteriler birçok hastalığa sebep olurken, onlarca kişinin ve hayvanın dokunduğu bu meyve ve sebzeleri tüketmek hijyenik olmayacaktır.</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893" y="225909"/>
            <a:ext cx="3642732" cy="2123741"/>
          </a:xfrm>
          <a:prstGeom prst="rect">
            <a:avLst/>
          </a:prstGeom>
        </p:spPr>
      </p:pic>
    </p:spTree>
    <p:extLst>
      <p:ext uri="{BB962C8B-B14F-4D97-AF65-F5344CB8AC3E}">
        <p14:creationId xmlns:p14="http://schemas.microsoft.com/office/powerpoint/2010/main" val="3216482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7591" y="322915"/>
            <a:ext cx="3289610" cy="2197357"/>
          </a:xfrm>
          <a:prstGeom prst="rect">
            <a:avLst/>
          </a:prstGeom>
        </p:spPr>
      </p:pic>
      <p:sp>
        <p:nvSpPr>
          <p:cNvPr id="2" name="Unvan 1"/>
          <p:cNvSpPr>
            <a:spLocks noGrp="1"/>
          </p:cNvSpPr>
          <p:nvPr>
            <p:ph type="title"/>
          </p:nvPr>
        </p:nvSpPr>
        <p:spPr/>
        <p:txBody>
          <a:bodyPr>
            <a:normAutofit/>
          </a:bodyPr>
          <a:lstStyle/>
          <a:p>
            <a:pPr lvl="1"/>
            <a:r>
              <a:rPr lang="tr-TR" sz="3200" b="1" dirty="0" smtClean="0">
                <a:solidFill>
                  <a:srgbClr val="FF0000"/>
                </a:solidFill>
              </a:rPr>
              <a:t>MEYVE SEBZE TEMİZLİĞİ</a:t>
            </a:r>
          </a:p>
        </p:txBody>
      </p:sp>
      <p:sp>
        <p:nvSpPr>
          <p:cNvPr id="3" name="İçerik Yer Tutucusu 2"/>
          <p:cNvSpPr>
            <a:spLocks noGrp="1"/>
          </p:cNvSpPr>
          <p:nvPr>
            <p:ph idx="1"/>
          </p:nvPr>
        </p:nvSpPr>
        <p:spPr/>
        <p:txBody>
          <a:bodyPr>
            <a:normAutofit/>
          </a:bodyPr>
          <a:lstStyle/>
          <a:p>
            <a:pPr marL="45720" indent="0">
              <a:buNone/>
            </a:pPr>
            <a:r>
              <a:rPr lang="tr-TR" b="1" dirty="0" smtClean="0">
                <a:solidFill>
                  <a:srgbClr val="FF0000"/>
                </a:solidFill>
              </a:rPr>
              <a:t>Sirkeli </a:t>
            </a:r>
            <a:r>
              <a:rPr lang="tr-TR" b="1" dirty="0">
                <a:solidFill>
                  <a:srgbClr val="FF0000"/>
                </a:solidFill>
              </a:rPr>
              <a:t>Su ile Meyve Sebze Temizliği</a:t>
            </a:r>
          </a:p>
          <a:p>
            <a:r>
              <a:rPr lang="tr-TR" dirty="0" smtClean="0"/>
              <a:t>Sirkeli </a:t>
            </a:r>
            <a:r>
              <a:rPr lang="tr-TR" dirty="0"/>
              <a:t>su, meyve ve sebzelerin temizliği için önemli bir malzemedir. Büyük bir kabın içinde sebze meyvelerinizi sirkeli suda bekleterek temizleyebilirsiniz. Ancak, unutulmamalıdır ki sirkeli suyun bakteri öldürme oranı henüz kanıtlanmadığı için meyve ve sebzeleri sirkeli suda yıkamak bütün zararlı bakteri ve mikropları öldürmeyebilir.</a:t>
            </a:r>
          </a:p>
          <a:p>
            <a:pPr marL="45720" indent="0">
              <a:buNone/>
            </a:pPr>
            <a:r>
              <a:rPr lang="tr-TR" b="1" dirty="0">
                <a:solidFill>
                  <a:srgbClr val="FF0000"/>
                </a:solidFill>
              </a:rPr>
              <a:t>Karbonatlı Su ile Meyve Sebze Temizliği</a:t>
            </a:r>
          </a:p>
          <a:p>
            <a:r>
              <a:rPr lang="tr-TR" dirty="0" smtClean="0"/>
              <a:t>2 </a:t>
            </a:r>
            <a:r>
              <a:rPr lang="tr-TR" dirty="0"/>
              <a:t>su bardağı suya 1 yemek kaşığı karbonat koymanın yeterli olduğunu söyleyebiliriz. </a:t>
            </a:r>
            <a:r>
              <a:rPr lang="tr-TR" dirty="0" smtClean="0"/>
              <a:t>Ardından karbonatlı suda meyveleri bir süre bekletip el ile ovduktan sonra </a:t>
            </a:r>
            <a:r>
              <a:rPr lang="tr-TR" dirty="0"/>
              <a:t>son kez durulayarak sebze ve meyvelerinizi tüketebilirsiniz.</a:t>
            </a:r>
          </a:p>
          <a:p>
            <a:endParaRPr lang="tr-TR" dirty="0"/>
          </a:p>
        </p:txBody>
      </p:sp>
    </p:spTree>
    <p:extLst>
      <p:ext uri="{BB962C8B-B14F-4D97-AF65-F5344CB8AC3E}">
        <p14:creationId xmlns:p14="http://schemas.microsoft.com/office/powerpoint/2010/main" val="3800292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5829" y="1143000"/>
            <a:ext cx="10521175" cy="4038600"/>
          </a:xfrm>
        </p:spPr>
        <p:txBody>
          <a:bodyPr>
            <a:normAutofit/>
          </a:bodyPr>
          <a:lstStyle/>
          <a:p>
            <a:pPr marL="45720" indent="0">
              <a:buNone/>
            </a:pPr>
            <a:r>
              <a:rPr lang="tr-TR" dirty="0" smtClean="0">
                <a:solidFill>
                  <a:srgbClr val="FF0000"/>
                </a:solidFill>
              </a:rPr>
              <a:t>Sebze </a:t>
            </a:r>
            <a:r>
              <a:rPr lang="tr-TR" dirty="0">
                <a:solidFill>
                  <a:srgbClr val="FF0000"/>
                </a:solidFill>
              </a:rPr>
              <a:t>Fırçası ile Meyve Sebze Temizliği</a:t>
            </a:r>
          </a:p>
          <a:p>
            <a:r>
              <a:rPr lang="tr-TR" dirty="0"/>
              <a:t>Sebze ve meyveleri yıkamak için üretilmiş, farklı sertlik derecelerine sahip sebze </a:t>
            </a:r>
            <a:r>
              <a:rPr lang="tr-TR" dirty="0" smtClean="0"/>
              <a:t>fırçaları ile havuç, elma, armut, şeftali  </a:t>
            </a:r>
            <a:r>
              <a:rPr lang="tr-TR" dirty="0"/>
              <a:t>gibi </a:t>
            </a:r>
            <a:r>
              <a:rPr lang="tr-TR" dirty="0" smtClean="0"/>
              <a:t>meyve ve sebzeler temizlenebilir.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27" y="3071231"/>
            <a:ext cx="4445554" cy="2489510"/>
          </a:xfrm>
          <a:prstGeom prst="rect">
            <a:avLst/>
          </a:prstGeom>
        </p:spPr>
      </p:pic>
    </p:spTree>
    <p:extLst>
      <p:ext uri="{BB962C8B-B14F-4D97-AF65-F5344CB8AC3E}">
        <p14:creationId xmlns:p14="http://schemas.microsoft.com/office/powerpoint/2010/main" val="2780523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3000" y="609600"/>
            <a:ext cx="9875520" cy="1034562"/>
          </a:xfrm>
        </p:spPr>
        <p:txBody>
          <a:bodyPr>
            <a:normAutofit/>
          </a:bodyPr>
          <a:lstStyle/>
          <a:p>
            <a:pPr lvl="1" algn="l" rtl="0">
              <a:lnSpc>
                <a:spcPct val="90000"/>
              </a:lnSpc>
              <a:spcBef>
                <a:spcPct val="0"/>
              </a:spcBef>
            </a:pPr>
            <a:r>
              <a:rPr lang="tr-TR" sz="2400" b="1" dirty="0" smtClean="0">
                <a:solidFill>
                  <a:srgbClr val="FF0000"/>
                </a:solidFill>
              </a:rPr>
              <a:t>Bağışıklık Sistemini Güçlendir\ Hücrelerini Koru</a:t>
            </a:r>
            <a:endParaRPr lang="tr-TR" sz="2400" b="1" dirty="0">
              <a:solidFill>
                <a:srgbClr val="FF0000"/>
              </a:solidFill>
            </a:endParaRPr>
          </a:p>
        </p:txBody>
      </p:sp>
      <p:sp>
        <p:nvSpPr>
          <p:cNvPr id="3" name="İçerik Yer Tutucusu 2"/>
          <p:cNvSpPr>
            <a:spLocks noGrp="1"/>
          </p:cNvSpPr>
          <p:nvPr>
            <p:ph idx="1"/>
          </p:nvPr>
        </p:nvSpPr>
        <p:spPr>
          <a:xfrm>
            <a:off x="1143000" y="1732085"/>
            <a:ext cx="9872871" cy="4656523"/>
          </a:xfrm>
        </p:spPr>
        <p:txBody>
          <a:bodyPr>
            <a:normAutofit fontScale="85000" lnSpcReduction="20000"/>
          </a:bodyPr>
          <a:lstStyle/>
          <a:p>
            <a:r>
              <a:rPr lang="tr-TR" b="1" dirty="0" smtClean="0"/>
              <a:t>İşlenmiş gıdalardan uzak durun. (</a:t>
            </a:r>
            <a:r>
              <a:rPr lang="tr-TR" dirty="0" smtClean="0"/>
              <a:t>Salam, sosis, </a:t>
            </a:r>
            <a:r>
              <a:rPr lang="tr-TR" dirty="0"/>
              <a:t>hazır </a:t>
            </a:r>
            <a:r>
              <a:rPr lang="tr-TR" dirty="0" smtClean="0"/>
              <a:t>çorbalar, </a:t>
            </a:r>
            <a:r>
              <a:rPr lang="tr-TR" dirty="0" err="1"/>
              <a:t>noodle</a:t>
            </a:r>
            <a:r>
              <a:rPr lang="tr-TR" dirty="0" smtClean="0"/>
              <a:t>, </a:t>
            </a:r>
            <a:r>
              <a:rPr lang="tr-TR" dirty="0"/>
              <a:t>dondurulmuş pizza, cipsler, </a:t>
            </a:r>
            <a:r>
              <a:rPr lang="tr-TR" dirty="0" err="1"/>
              <a:t>fast</a:t>
            </a:r>
            <a:r>
              <a:rPr lang="tr-TR" dirty="0"/>
              <a:t> </a:t>
            </a:r>
            <a:r>
              <a:rPr lang="tr-TR" dirty="0" err="1"/>
              <a:t>food</a:t>
            </a:r>
            <a:r>
              <a:rPr lang="tr-TR" dirty="0"/>
              <a:t> ürünleri, gazlı içecekler, paketlenmiş ekmek ve </a:t>
            </a:r>
            <a:r>
              <a:rPr lang="tr-TR" dirty="0" smtClean="0"/>
              <a:t>kek, çikolata </a:t>
            </a:r>
            <a:r>
              <a:rPr lang="tr-TR" dirty="0"/>
              <a:t>ve </a:t>
            </a:r>
            <a:r>
              <a:rPr lang="tr-TR" dirty="0" smtClean="0"/>
              <a:t>şeker, </a:t>
            </a:r>
            <a:r>
              <a:rPr lang="tr-TR" dirty="0" err="1" smtClean="0"/>
              <a:t>jelibon</a:t>
            </a:r>
            <a:r>
              <a:rPr lang="tr-TR" dirty="0" smtClean="0"/>
              <a:t>.</a:t>
            </a:r>
            <a:r>
              <a:rPr lang="tr-TR" dirty="0"/>
              <a:t> </a:t>
            </a:r>
            <a:r>
              <a:rPr lang="tr-TR" dirty="0" smtClean="0"/>
              <a:t>)</a:t>
            </a:r>
            <a:endParaRPr lang="tr-TR" b="1" dirty="0" smtClean="0"/>
          </a:p>
          <a:p>
            <a:r>
              <a:rPr lang="tr-TR" b="1" dirty="0" err="1" smtClean="0"/>
              <a:t>Probiyotik</a:t>
            </a:r>
            <a:r>
              <a:rPr lang="tr-TR" b="1" dirty="0" smtClean="0"/>
              <a:t> besinler tüketin. (</a:t>
            </a:r>
            <a:r>
              <a:rPr lang="tr-TR" dirty="0" smtClean="0"/>
              <a:t>Ev </a:t>
            </a:r>
            <a:r>
              <a:rPr lang="tr-TR" dirty="0"/>
              <a:t>yapımı yoğurt, kefir, turşu, boza gibi fermente besinler </a:t>
            </a:r>
            <a:r>
              <a:rPr lang="tr-TR" dirty="0" err="1"/>
              <a:t>probiyotik</a:t>
            </a:r>
            <a:r>
              <a:rPr lang="tr-TR" dirty="0"/>
              <a:t> özelliktedir</a:t>
            </a:r>
            <a:r>
              <a:rPr lang="tr-TR" dirty="0" smtClean="0"/>
              <a:t>.)</a:t>
            </a:r>
            <a:endParaRPr lang="tr-TR" b="1" dirty="0" smtClean="0"/>
          </a:p>
          <a:p>
            <a:r>
              <a:rPr lang="tr-TR" b="1" dirty="0" smtClean="0"/>
              <a:t>Haftada 2 kez balık tüketin.</a:t>
            </a:r>
          </a:p>
          <a:p>
            <a:r>
              <a:rPr lang="tr-TR" b="1" dirty="0" smtClean="0"/>
              <a:t>Uzun süre aç kalmayın.</a:t>
            </a:r>
          </a:p>
          <a:p>
            <a:r>
              <a:rPr lang="tr-TR" b="1" dirty="0" smtClean="0"/>
              <a:t>Renkli </a:t>
            </a:r>
            <a:r>
              <a:rPr lang="tr-TR" b="1" dirty="0"/>
              <a:t>Sebzeler ve Meyveler Tüketin</a:t>
            </a:r>
            <a:r>
              <a:rPr lang="tr-TR" b="1" dirty="0" smtClean="0"/>
              <a:t>.</a:t>
            </a:r>
          </a:p>
          <a:p>
            <a:r>
              <a:rPr lang="tr-TR" b="1" dirty="0" smtClean="0"/>
              <a:t>Koyu yeşil yapraklı sebze tüketimini artırın.</a:t>
            </a:r>
          </a:p>
          <a:p>
            <a:r>
              <a:rPr lang="tr-TR" b="1" dirty="0" smtClean="0"/>
              <a:t>Mevsimine uygun sebze-meyve tüketin.</a:t>
            </a:r>
          </a:p>
          <a:p>
            <a:r>
              <a:rPr lang="tr-TR" b="1" dirty="0" smtClean="0"/>
              <a:t>Soğan</a:t>
            </a:r>
            <a:r>
              <a:rPr lang="tr-TR" b="1" dirty="0"/>
              <a:t>, </a:t>
            </a:r>
            <a:r>
              <a:rPr lang="tr-TR" b="1" dirty="0" smtClean="0"/>
              <a:t>sarımsak tüketin.</a:t>
            </a:r>
          </a:p>
          <a:p>
            <a:r>
              <a:rPr lang="tr-TR" b="1" dirty="0" smtClean="0"/>
              <a:t>Sert kabuklu kuruyemişler tüketin. (</a:t>
            </a:r>
            <a:r>
              <a:rPr lang="tr-TR" dirty="0" smtClean="0"/>
              <a:t>Ceviz</a:t>
            </a:r>
            <a:r>
              <a:rPr lang="tr-TR" dirty="0"/>
              <a:t>, fındık, badem, yer fıstığı gibi </a:t>
            </a:r>
            <a:r>
              <a:rPr lang="tr-TR" dirty="0" smtClean="0"/>
              <a:t>kuruyemişler vb.)</a:t>
            </a:r>
            <a:r>
              <a:rPr lang="tr-TR" dirty="0"/>
              <a:t> </a:t>
            </a:r>
            <a:endParaRPr lang="tr-TR" b="1" dirty="0" smtClean="0"/>
          </a:p>
          <a:p>
            <a:r>
              <a:rPr lang="tr-TR" b="1" dirty="0" smtClean="0"/>
              <a:t>Bitki </a:t>
            </a:r>
            <a:r>
              <a:rPr lang="tr-TR" b="1" dirty="0"/>
              <a:t>Çayları Tüketin</a:t>
            </a:r>
            <a:r>
              <a:rPr lang="tr-TR" b="1" dirty="0" smtClean="0"/>
              <a:t>. (</a:t>
            </a:r>
            <a:r>
              <a:rPr lang="tr-TR" dirty="0" smtClean="0"/>
              <a:t>Kuşburnu</a:t>
            </a:r>
            <a:r>
              <a:rPr lang="tr-TR" dirty="0"/>
              <a:t>, ıhlamur, adaçayı, </a:t>
            </a:r>
            <a:r>
              <a:rPr lang="tr-TR" dirty="0" err="1" smtClean="0"/>
              <a:t>ekinezya</a:t>
            </a:r>
            <a:r>
              <a:rPr lang="tr-TR" dirty="0" smtClean="0"/>
              <a:t>, kekik </a:t>
            </a:r>
            <a:r>
              <a:rPr lang="tr-TR" dirty="0"/>
              <a:t>gibi </a:t>
            </a:r>
            <a:r>
              <a:rPr lang="tr-TR" dirty="0" smtClean="0"/>
              <a:t>bitkiler)</a:t>
            </a:r>
          </a:p>
          <a:p>
            <a:pPr marL="45720" indent="0">
              <a:buNone/>
            </a:pPr>
            <a:r>
              <a:rPr lang="tr-TR" b="1" dirty="0" smtClean="0">
                <a:solidFill>
                  <a:srgbClr val="FF0000"/>
                </a:solidFill>
              </a:rPr>
              <a:t>Not</a:t>
            </a:r>
            <a:r>
              <a:rPr lang="tr-TR" dirty="0" smtClean="0">
                <a:solidFill>
                  <a:srgbClr val="FF0000"/>
                </a:solidFill>
              </a:rPr>
              <a:t>: zencefil</a:t>
            </a:r>
            <a:r>
              <a:rPr lang="tr-TR" dirty="0">
                <a:solidFill>
                  <a:srgbClr val="FF0000"/>
                </a:solidFill>
              </a:rPr>
              <a:t>, tarçın, zerdeçal gibi baharatlar da bağışıklık sistemine oldukça etkilidir.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1594" y="2677064"/>
            <a:ext cx="4834277" cy="2377643"/>
          </a:xfrm>
          <a:prstGeom prst="rect">
            <a:avLst/>
          </a:prstGeom>
          <a:scene3d>
            <a:camera prst="orthographicFront">
              <a:rot lat="0" lon="10799999" rev="0"/>
            </a:camera>
            <a:lightRig rig="threePt" dir="t"/>
          </a:scene3d>
        </p:spPr>
      </p:pic>
    </p:spTree>
    <p:extLst>
      <p:ext uri="{BB962C8B-B14F-4D97-AF65-F5344CB8AC3E}">
        <p14:creationId xmlns:p14="http://schemas.microsoft.com/office/powerpoint/2010/main" val="1969085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2217" y="625091"/>
            <a:ext cx="4042317" cy="442954"/>
          </a:xfrm>
        </p:spPr>
        <p:txBody>
          <a:bodyPr>
            <a:normAutofit fontScale="90000"/>
          </a:bodyPr>
          <a:lstStyle/>
          <a:p>
            <a:r>
              <a:rPr lang="tr-TR" sz="4000" b="1" dirty="0" smtClean="0">
                <a:solidFill>
                  <a:srgbClr val="FF0000"/>
                </a:solidFill>
              </a:rPr>
              <a:t/>
            </a:r>
            <a:br>
              <a:rPr lang="tr-TR" sz="4000" b="1" dirty="0" smtClean="0">
                <a:solidFill>
                  <a:srgbClr val="FF0000"/>
                </a:solidFill>
              </a:rPr>
            </a:br>
            <a:r>
              <a:rPr lang="tr-TR" sz="4000" b="1" dirty="0" smtClean="0">
                <a:solidFill>
                  <a:srgbClr val="FF0000"/>
                </a:solidFill>
              </a:rPr>
              <a:t>Paketli </a:t>
            </a:r>
            <a:r>
              <a:rPr lang="tr-TR" sz="4000" b="1" dirty="0">
                <a:solidFill>
                  <a:srgbClr val="FF0000"/>
                </a:solidFill>
              </a:rPr>
              <a:t>Ürünler</a:t>
            </a:r>
            <a:r>
              <a:rPr lang="tr-TR" dirty="0">
                <a:solidFill>
                  <a:schemeClr val="tx1"/>
                </a:solidFill>
              </a:rPr>
              <a:t/>
            </a:r>
            <a:br>
              <a:rPr lang="tr-TR" dirty="0">
                <a:solidFill>
                  <a:schemeClr val="tx1"/>
                </a:solidFill>
              </a:rPr>
            </a:br>
            <a:endParaRPr lang="tr-TR" dirty="0"/>
          </a:p>
        </p:txBody>
      </p:sp>
      <p:sp>
        <p:nvSpPr>
          <p:cNvPr id="3" name="İçerik Yer Tutucusu 2"/>
          <p:cNvSpPr>
            <a:spLocks noGrp="1"/>
          </p:cNvSpPr>
          <p:nvPr>
            <p:ph idx="1"/>
          </p:nvPr>
        </p:nvSpPr>
        <p:spPr>
          <a:xfrm>
            <a:off x="390293" y="3627856"/>
            <a:ext cx="5932447" cy="2717842"/>
          </a:xfrm>
        </p:spPr>
        <p:txBody>
          <a:bodyPr>
            <a:noAutofit/>
          </a:bodyPr>
          <a:lstStyle/>
          <a:p>
            <a:r>
              <a:rPr lang="tr-TR" sz="2000" dirty="0" smtClean="0"/>
              <a:t>Ara öğünlerde, </a:t>
            </a:r>
            <a:r>
              <a:rPr lang="tr-TR" sz="2000" dirty="0"/>
              <a:t>ders sonrası </a:t>
            </a:r>
            <a:r>
              <a:rPr lang="tr-TR" sz="2000" dirty="0" smtClean="0"/>
              <a:t>tatlı, gazlı içecek ya da abur </a:t>
            </a:r>
            <a:r>
              <a:rPr lang="tr-TR" sz="2000" dirty="0"/>
              <a:t>cubur </a:t>
            </a:r>
            <a:r>
              <a:rPr lang="tr-TR" sz="2000" dirty="0" smtClean="0"/>
              <a:t>ürünler yerine </a:t>
            </a:r>
            <a:r>
              <a:rPr lang="tr-TR" sz="2000" dirty="0"/>
              <a:t>sağlıklı atıştırmalık alternatifleri </a:t>
            </a:r>
            <a:r>
              <a:rPr lang="tr-TR" sz="2000" dirty="0" smtClean="0"/>
              <a:t>tercih edilmeli beslenme çantasına armut</a:t>
            </a:r>
            <a:r>
              <a:rPr lang="tr-TR" sz="2000" dirty="0"/>
              <a:t>, elma, muz gibi taze meyveler veya hurma, kayısı, erik gibi kuru meyveler ile ceviz, fındık ve badem </a:t>
            </a:r>
            <a:r>
              <a:rPr lang="tr-TR" sz="2000" dirty="0" smtClean="0"/>
              <a:t>gibi </a:t>
            </a:r>
            <a:r>
              <a:rPr lang="tr-TR" sz="2000" dirty="0"/>
              <a:t>kuruyemişler konulabilir</a:t>
            </a:r>
            <a:r>
              <a:rPr lang="tr-TR" sz="2000" dirty="0" smtClean="0"/>
              <a:t>.</a:t>
            </a:r>
          </a:p>
          <a:p>
            <a:r>
              <a:rPr lang="tr-TR" sz="2000" dirty="0" smtClean="0"/>
              <a:t>Aynı </a:t>
            </a:r>
            <a:r>
              <a:rPr lang="tr-TR" sz="2000" dirty="0"/>
              <a:t>şekilde evde hazırlanan yulaf, meyve ve yağlı tohumlar ile yapılan </a:t>
            </a:r>
            <a:r>
              <a:rPr lang="tr-TR" sz="2000" dirty="0" err="1"/>
              <a:t>granolalar</a:t>
            </a:r>
            <a:r>
              <a:rPr lang="tr-TR" sz="2000" dirty="0"/>
              <a:t>, yulaf ezmesi, kuru meyveli şeker ilavesiz </a:t>
            </a:r>
            <a:r>
              <a:rPr lang="tr-TR" sz="2000" dirty="0" err="1"/>
              <a:t>müsliler</a:t>
            </a:r>
            <a:r>
              <a:rPr lang="tr-TR" sz="2000" dirty="0"/>
              <a:t> süt ile birlikte ara öğüne seçenek olabilir.'</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2740" y="3483545"/>
            <a:ext cx="5427600" cy="3006464"/>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9478" y="1052553"/>
            <a:ext cx="3646488" cy="2430992"/>
          </a:xfrm>
          <a:prstGeom prst="rect">
            <a:avLst/>
          </a:prstGeom>
        </p:spPr>
      </p:pic>
      <p:sp>
        <p:nvSpPr>
          <p:cNvPr id="10" name="Metin kutusu 9"/>
          <p:cNvSpPr txBox="1"/>
          <p:nvPr/>
        </p:nvSpPr>
        <p:spPr>
          <a:xfrm>
            <a:off x="6523463" y="609600"/>
            <a:ext cx="4594303" cy="2764859"/>
          </a:xfrm>
          <a:prstGeom prst="rect">
            <a:avLst/>
          </a:prstGeom>
          <a:noFill/>
        </p:spPr>
        <p:txBody>
          <a:bodyPr wrap="square" rtlCol="0">
            <a:spAutoFit/>
          </a:bodyPr>
          <a:lstStyle/>
          <a:p>
            <a:pPr marL="228600" lvl="0" indent="-182880">
              <a:lnSpc>
                <a:spcPct val="90000"/>
              </a:lnSpc>
              <a:spcBef>
                <a:spcPts val="1400"/>
              </a:spcBef>
              <a:buClr>
                <a:srgbClr val="1CADE4"/>
              </a:buClr>
              <a:buSzPct val="80000"/>
              <a:buFont typeface="Corbel" pitchFamily="34" charset="0"/>
              <a:buChar char="•"/>
            </a:pPr>
            <a:r>
              <a:rPr lang="tr-TR" sz="2000" dirty="0">
                <a:solidFill>
                  <a:srgbClr val="1CADE4"/>
                </a:solidFill>
              </a:rPr>
              <a:t>Paketli hazır ürünler </a:t>
            </a:r>
            <a:r>
              <a:rPr lang="tr-TR" sz="2000" dirty="0">
                <a:solidFill>
                  <a:srgbClr val="FF0000"/>
                </a:solidFill>
              </a:rPr>
              <a:t>katkı maddesi </a:t>
            </a:r>
            <a:r>
              <a:rPr lang="tr-TR" sz="2000" dirty="0">
                <a:solidFill>
                  <a:srgbClr val="1CADE4"/>
                </a:solidFill>
              </a:rPr>
              <a:t>ve </a:t>
            </a:r>
            <a:r>
              <a:rPr lang="tr-TR" sz="2000" dirty="0">
                <a:solidFill>
                  <a:srgbClr val="FF0000"/>
                </a:solidFill>
              </a:rPr>
              <a:t>gıda boyası </a:t>
            </a:r>
            <a:r>
              <a:rPr lang="tr-TR" sz="2000" dirty="0">
                <a:solidFill>
                  <a:srgbClr val="1CADE4"/>
                </a:solidFill>
              </a:rPr>
              <a:t>içerdiği için alerjik reaksiyonların yanı sıra, ileriki dönemde kalp ve damar, diyabet, mide ve bağırsak hastalıklarına, hormon bozukluklarına neden olabilir. </a:t>
            </a:r>
            <a:endParaRPr lang="tr-TR" sz="2000" dirty="0" smtClean="0">
              <a:solidFill>
                <a:srgbClr val="1CADE4"/>
              </a:solidFill>
            </a:endParaRPr>
          </a:p>
          <a:p>
            <a:pPr marL="228600" lvl="0" indent="-182880">
              <a:lnSpc>
                <a:spcPct val="90000"/>
              </a:lnSpc>
              <a:spcBef>
                <a:spcPts val="1400"/>
              </a:spcBef>
              <a:buClr>
                <a:srgbClr val="1CADE4"/>
              </a:buClr>
              <a:buSzPct val="80000"/>
              <a:buFont typeface="Corbel" pitchFamily="34" charset="0"/>
              <a:buChar char="•"/>
            </a:pPr>
            <a:r>
              <a:rPr lang="tr-TR" sz="2000" dirty="0" smtClean="0">
                <a:solidFill>
                  <a:srgbClr val="1CADE4"/>
                </a:solidFill>
              </a:rPr>
              <a:t>Evde </a:t>
            </a:r>
            <a:r>
              <a:rPr lang="tr-TR" sz="2000" dirty="0">
                <a:solidFill>
                  <a:srgbClr val="1CADE4"/>
                </a:solidFill>
              </a:rPr>
              <a:t>yapılmış az yağlı peynirli poğaça veya börek ya da kek çok daha sağlıklı olacaktır.</a:t>
            </a:r>
          </a:p>
        </p:txBody>
      </p:sp>
    </p:spTree>
    <p:extLst>
      <p:ext uri="{BB962C8B-B14F-4D97-AF65-F5344CB8AC3E}">
        <p14:creationId xmlns:p14="http://schemas.microsoft.com/office/powerpoint/2010/main" val="1538065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270" y="1287780"/>
            <a:ext cx="6411063" cy="4926655"/>
          </a:xfrm>
          <a:prstGeom prst="rect">
            <a:avLst/>
          </a:prstGeom>
        </p:spPr>
      </p:pic>
      <p:sp>
        <p:nvSpPr>
          <p:cNvPr id="2" name="Unvan 1"/>
          <p:cNvSpPr>
            <a:spLocks noGrp="1"/>
          </p:cNvSpPr>
          <p:nvPr>
            <p:ph type="title"/>
          </p:nvPr>
        </p:nvSpPr>
        <p:spPr/>
        <p:txBody>
          <a:bodyPr/>
          <a:lstStyle/>
          <a:p>
            <a:r>
              <a:rPr lang="tr-TR" b="1" dirty="0">
                <a:solidFill>
                  <a:srgbClr val="FF0000"/>
                </a:solidFill>
              </a:rPr>
              <a:t>Spor Ve Hareketin Önemi</a:t>
            </a:r>
            <a:r>
              <a:rPr lang="tr-TR" dirty="0">
                <a:solidFill>
                  <a:schemeClr val="tx1"/>
                </a:solidFill>
              </a:rPr>
              <a:t/>
            </a:r>
            <a:br>
              <a:rPr lang="tr-TR" dirty="0">
                <a:solidFill>
                  <a:schemeClr val="tx1"/>
                </a:solidFill>
              </a:rPr>
            </a:br>
            <a:endParaRPr lang="tr-TR" dirty="0"/>
          </a:p>
        </p:txBody>
      </p:sp>
      <p:sp>
        <p:nvSpPr>
          <p:cNvPr id="3" name="İçerik Yer Tutucusu 2"/>
          <p:cNvSpPr>
            <a:spLocks noGrp="1"/>
          </p:cNvSpPr>
          <p:nvPr>
            <p:ph idx="1"/>
          </p:nvPr>
        </p:nvSpPr>
        <p:spPr>
          <a:xfrm>
            <a:off x="6723334" y="1749668"/>
            <a:ext cx="5125915" cy="4038600"/>
          </a:xfrm>
        </p:spPr>
        <p:txBody>
          <a:bodyPr>
            <a:normAutofit fontScale="77500" lnSpcReduction="20000"/>
          </a:bodyPr>
          <a:lstStyle/>
          <a:p>
            <a:pPr marL="45720" indent="0">
              <a:buNone/>
            </a:pPr>
            <a:r>
              <a:rPr lang="tr-TR" b="1" dirty="0">
                <a:solidFill>
                  <a:srgbClr val="FF0000"/>
                </a:solidFill>
              </a:rPr>
              <a:t>Çocuklarda Sporun Fiziksel Faydaları</a:t>
            </a:r>
          </a:p>
          <a:p>
            <a:r>
              <a:rPr lang="tr-TR" dirty="0"/>
              <a:t>Kuvvet ve dayanıklılığı artırır.</a:t>
            </a:r>
          </a:p>
          <a:p>
            <a:r>
              <a:rPr lang="tr-TR" dirty="0"/>
              <a:t>Kas ve kemik sistemi sağlıklı gelişir.</a:t>
            </a:r>
          </a:p>
          <a:p>
            <a:r>
              <a:rPr lang="tr-TR" dirty="0"/>
              <a:t>Statik ve dinamik denge becerisini geliştirir.</a:t>
            </a:r>
          </a:p>
          <a:p>
            <a:r>
              <a:rPr lang="tr-TR" dirty="0"/>
              <a:t>Kalp ve damar sistemini geliştirir.</a:t>
            </a:r>
          </a:p>
          <a:p>
            <a:r>
              <a:rPr lang="tr-TR" dirty="0"/>
              <a:t>Yorgunluğa karşı direnç artar.</a:t>
            </a:r>
          </a:p>
          <a:p>
            <a:r>
              <a:rPr lang="tr-TR" dirty="0" smtClean="0"/>
              <a:t>Bağışıklık sistemini güçlendirir</a:t>
            </a:r>
            <a:r>
              <a:rPr lang="tr-TR" dirty="0"/>
              <a:t>.</a:t>
            </a:r>
          </a:p>
          <a:p>
            <a:r>
              <a:rPr lang="tr-TR" dirty="0"/>
              <a:t>Kilo kontrolü sağlanır böylelikle ileriki yaşlarda </a:t>
            </a:r>
            <a:endParaRPr lang="tr-TR" dirty="0" smtClean="0"/>
          </a:p>
          <a:p>
            <a:pPr marL="45720" indent="0">
              <a:buNone/>
            </a:pPr>
            <a:r>
              <a:rPr lang="tr-TR" dirty="0" smtClean="0"/>
              <a:t>görülebilecek </a:t>
            </a:r>
            <a:r>
              <a:rPr lang="tr-TR" dirty="0"/>
              <a:t>kronik hastalıklar için önlem alınır.</a:t>
            </a:r>
          </a:p>
          <a:p>
            <a:r>
              <a:rPr lang="tr-TR" dirty="0" err="1"/>
              <a:t>Obezite</a:t>
            </a:r>
            <a:r>
              <a:rPr lang="tr-TR" dirty="0"/>
              <a:t> riskini azaltır.</a:t>
            </a:r>
          </a:p>
          <a:p>
            <a:r>
              <a:rPr lang="tr-TR" dirty="0"/>
              <a:t>Uyku düzenine katkıda bulunur.</a:t>
            </a:r>
          </a:p>
          <a:p>
            <a:endParaRPr lang="tr-TR" dirty="0"/>
          </a:p>
        </p:txBody>
      </p:sp>
    </p:spTree>
    <p:extLst>
      <p:ext uri="{BB962C8B-B14F-4D97-AF65-F5344CB8AC3E}">
        <p14:creationId xmlns:p14="http://schemas.microsoft.com/office/powerpoint/2010/main" val="2814729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1" y="351691"/>
            <a:ext cx="3815860" cy="2594785"/>
          </a:xfrm>
          <a:prstGeom prst="rect">
            <a:avLst/>
          </a:prstGeom>
        </p:spPr>
      </p:pic>
      <p:sp>
        <p:nvSpPr>
          <p:cNvPr id="2" name="Unvan 1"/>
          <p:cNvSpPr>
            <a:spLocks noGrp="1"/>
          </p:cNvSpPr>
          <p:nvPr>
            <p:ph type="title"/>
          </p:nvPr>
        </p:nvSpPr>
        <p:spPr>
          <a:xfrm>
            <a:off x="768882" y="487362"/>
            <a:ext cx="9875520" cy="1356360"/>
          </a:xfrm>
        </p:spPr>
        <p:txBody>
          <a:bodyPr/>
          <a:lstStyle/>
          <a:p>
            <a:r>
              <a:rPr lang="tr-TR" sz="3200" b="1" dirty="0">
                <a:solidFill>
                  <a:srgbClr val="FF0000"/>
                </a:solidFill>
              </a:rPr>
              <a:t>Çocuklarda Sporun Psikolojik Faydaları</a:t>
            </a:r>
            <a:r>
              <a:rPr lang="tr-TR" sz="3200" b="1" dirty="0"/>
              <a:t/>
            </a:r>
            <a:br>
              <a:rPr lang="tr-TR" sz="3200" b="1" dirty="0"/>
            </a:br>
            <a:endParaRPr lang="tr-TR" b="1" dirty="0"/>
          </a:p>
        </p:txBody>
      </p:sp>
      <p:sp>
        <p:nvSpPr>
          <p:cNvPr id="3" name="İçerik Yer Tutucusu 2"/>
          <p:cNvSpPr>
            <a:spLocks noGrp="1"/>
          </p:cNvSpPr>
          <p:nvPr>
            <p:ph idx="1"/>
          </p:nvPr>
        </p:nvSpPr>
        <p:spPr>
          <a:xfrm>
            <a:off x="888022" y="1330544"/>
            <a:ext cx="9872871" cy="2382715"/>
          </a:xfrm>
        </p:spPr>
        <p:txBody>
          <a:bodyPr>
            <a:normAutofit/>
          </a:bodyPr>
          <a:lstStyle/>
          <a:p>
            <a:r>
              <a:rPr lang="tr-TR" sz="1800" dirty="0" smtClean="0"/>
              <a:t>Kişisel </a:t>
            </a:r>
            <a:r>
              <a:rPr lang="tr-TR" sz="1800" dirty="0"/>
              <a:t>gelişimi destekler.</a:t>
            </a:r>
          </a:p>
          <a:p>
            <a:r>
              <a:rPr lang="tr-TR" sz="1800" dirty="0"/>
              <a:t>Karakteri şekillendirir.</a:t>
            </a:r>
          </a:p>
          <a:p>
            <a:r>
              <a:rPr lang="tr-TR" sz="1800" dirty="0"/>
              <a:t>İşbirliği yapmayı öğretir.</a:t>
            </a:r>
          </a:p>
          <a:p>
            <a:r>
              <a:rPr lang="tr-TR" sz="1800" dirty="0"/>
              <a:t>Sosyalleşme sürecini kolaylaştırır.</a:t>
            </a:r>
          </a:p>
          <a:p>
            <a:r>
              <a:rPr lang="tr-TR" sz="1800" dirty="0" smtClean="0"/>
              <a:t>Saldırganlık </a:t>
            </a:r>
            <a:r>
              <a:rPr lang="tr-TR" sz="1800" dirty="0"/>
              <a:t>dürtülerini, sosyal kurallara uygun bir şekilde boşaltmayı </a:t>
            </a:r>
            <a:r>
              <a:rPr lang="tr-TR" sz="1800" dirty="0" smtClean="0"/>
              <a:t>öğretir.</a:t>
            </a:r>
          </a:p>
        </p:txBody>
      </p:sp>
      <p:sp>
        <p:nvSpPr>
          <p:cNvPr id="6" name="Metin kutusu 5"/>
          <p:cNvSpPr txBox="1"/>
          <p:nvPr/>
        </p:nvSpPr>
        <p:spPr>
          <a:xfrm>
            <a:off x="6594231" y="3499338"/>
            <a:ext cx="5108331"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solidFill>
                  <a:srgbClr val="00B0F0"/>
                </a:solidFill>
              </a:rPr>
              <a:t>Kaygılarından uzaklaşır.</a:t>
            </a:r>
          </a:p>
          <a:p>
            <a:pPr marL="285750" indent="-285750">
              <a:lnSpc>
                <a:spcPct val="150000"/>
              </a:lnSpc>
              <a:buFont typeface="Arial" panose="020B0604020202020204" pitchFamily="34" charset="0"/>
              <a:buChar char="•"/>
            </a:pPr>
            <a:r>
              <a:rPr lang="tr-TR" dirty="0">
                <a:solidFill>
                  <a:srgbClr val="00B0F0"/>
                </a:solidFill>
              </a:rPr>
              <a:t>Cesareti artırır.</a:t>
            </a:r>
          </a:p>
          <a:p>
            <a:pPr marL="285750" indent="-285750">
              <a:lnSpc>
                <a:spcPct val="150000"/>
              </a:lnSpc>
              <a:buFont typeface="Arial" panose="020B0604020202020204" pitchFamily="34" charset="0"/>
              <a:buChar char="•"/>
            </a:pPr>
            <a:r>
              <a:rPr lang="tr-TR" dirty="0">
                <a:solidFill>
                  <a:srgbClr val="00B0F0"/>
                </a:solidFill>
              </a:rPr>
              <a:t>Öz benliği gelişir.</a:t>
            </a:r>
          </a:p>
          <a:p>
            <a:pPr marL="285750" indent="-285750">
              <a:lnSpc>
                <a:spcPct val="150000"/>
              </a:lnSpc>
              <a:buFont typeface="Arial" panose="020B0604020202020204" pitchFamily="34" charset="0"/>
              <a:buChar char="•"/>
            </a:pPr>
            <a:r>
              <a:rPr lang="tr-TR" dirty="0">
                <a:solidFill>
                  <a:srgbClr val="00B0F0"/>
                </a:solidFill>
              </a:rPr>
              <a:t>Güven ve sorumluluk duygusu artar.</a:t>
            </a:r>
          </a:p>
          <a:p>
            <a:pPr marL="285750" indent="-285750">
              <a:lnSpc>
                <a:spcPct val="150000"/>
              </a:lnSpc>
              <a:buFont typeface="Arial" panose="020B0604020202020204" pitchFamily="34" charset="0"/>
              <a:buChar char="•"/>
            </a:pPr>
            <a:r>
              <a:rPr lang="tr-TR" dirty="0" smtClean="0">
                <a:solidFill>
                  <a:srgbClr val="00B0F0"/>
                </a:solidFill>
              </a:rPr>
              <a:t>Depresyon ve </a:t>
            </a:r>
            <a:r>
              <a:rPr lang="tr-TR" dirty="0" err="1" smtClean="0">
                <a:solidFill>
                  <a:srgbClr val="00B0F0"/>
                </a:solidFill>
              </a:rPr>
              <a:t>anksiyete</a:t>
            </a:r>
            <a:r>
              <a:rPr lang="tr-TR" dirty="0">
                <a:solidFill>
                  <a:srgbClr val="00B0F0"/>
                </a:solidFill>
              </a:rPr>
              <a:t> gibi </a:t>
            </a:r>
            <a:r>
              <a:rPr lang="tr-TR" dirty="0" smtClean="0">
                <a:solidFill>
                  <a:srgbClr val="00B0F0"/>
                </a:solidFill>
              </a:rPr>
              <a:t>rahatsızlıkların giderilmesini </a:t>
            </a:r>
            <a:r>
              <a:rPr lang="tr-TR" dirty="0">
                <a:solidFill>
                  <a:srgbClr val="00B0F0"/>
                </a:solidFill>
              </a:rPr>
              <a:t>sağlar.</a:t>
            </a:r>
          </a:p>
          <a:p>
            <a:pPr marL="285750" indent="-285750">
              <a:lnSpc>
                <a:spcPct val="150000"/>
              </a:lnSpc>
              <a:buFont typeface="Arial" panose="020B0604020202020204" pitchFamily="34" charset="0"/>
              <a:buChar char="•"/>
            </a:pPr>
            <a:r>
              <a:rPr lang="tr-TR" dirty="0" smtClean="0">
                <a:solidFill>
                  <a:srgbClr val="00B0F0"/>
                </a:solidFill>
              </a:rPr>
              <a:t>Bağımlılıklardan </a:t>
            </a:r>
            <a:r>
              <a:rPr lang="tr-TR" dirty="0">
                <a:solidFill>
                  <a:srgbClr val="00B0F0"/>
                </a:solidFill>
              </a:rPr>
              <a:t>uzak tutar</a:t>
            </a:r>
            <a:r>
              <a:rPr lang="tr-TR" dirty="0" smtClean="0">
                <a:solidFill>
                  <a:srgbClr val="00B0F0"/>
                </a:solidFill>
              </a:rPr>
              <a:t>.</a:t>
            </a:r>
            <a:endParaRPr lang="tr-TR" dirty="0">
              <a:solidFill>
                <a:srgbClr val="00B0F0"/>
              </a:solidFill>
            </a:endParaRP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274" y="3805422"/>
            <a:ext cx="5135074" cy="2571645"/>
          </a:xfrm>
          <a:prstGeom prst="rect">
            <a:avLst/>
          </a:prstGeom>
        </p:spPr>
      </p:pic>
    </p:spTree>
    <p:extLst>
      <p:ext uri="{BB962C8B-B14F-4D97-AF65-F5344CB8AC3E}">
        <p14:creationId xmlns:p14="http://schemas.microsoft.com/office/powerpoint/2010/main" val="2122359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49023" y="731191"/>
            <a:ext cx="7079566" cy="709246"/>
          </a:xfrm>
        </p:spPr>
        <p:txBody>
          <a:bodyPr>
            <a:normAutofit fontScale="90000"/>
          </a:bodyPr>
          <a:lstStyle/>
          <a:p>
            <a:pPr algn="r"/>
            <a:r>
              <a:rPr lang="tr-TR" sz="3200" b="1" dirty="0" smtClean="0">
                <a:solidFill>
                  <a:srgbClr val="FF0000"/>
                </a:solidFill>
              </a:rPr>
              <a:t/>
            </a:r>
            <a:br>
              <a:rPr lang="tr-TR" sz="3200" b="1" dirty="0" smtClean="0">
                <a:solidFill>
                  <a:srgbClr val="FF0000"/>
                </a:solidFill>
              </a:rPr>
            </a:br>
            <a:r>
              <a:rPr lang="tr-TR" sz="3200" b="1" dirty="0" smtClean="0">
                <a:solidFill>
                  <a:srgbClr val="FF0000"/>
                </a:solidFill>
              </a:rPr>
              <a:t>Çocuklarda </a:t>
            </a:r>
            <a:r>
              <a:rPr lang="tr-TR" sz="3200" b="1" dirty="0">
                <a:solidFill>
                  <a:srgbClr val="FF0000"/>
                </a:solidFill>
              </a:rPr>
              <a:t>Sporun Bilişsel Faydaları</a:t>
            </a:r>
            <a:r>
              <a:rPr lang="tr-TR" sz="3200" b="1" dirty="0"/>
              <a:t/>
            </a:r>
            <a:br>
              <a:rPr lang="tr-TR" sz="3200" b="1" dirty="0"/>
            </a:br>
            <a:endParaRPr lang="tr-TR" dirty="0"/>
          </a:p>
        </p:txBody>
      </p:sp>
      <p:sp>
        <p:nvSpPr>
          <p:cNvPr id="3" name="İçerik Yer Tutucusu 2"/>
          <p:cNvSpPr>
            <a:spLocks noGrp="1"/>
          </p:cNvSpPr>
          <p:nvPr>
            <p:ph idx="1"/>
          </p:nvPr>
        </p:nvSpPr>
        <p:spPr>
          <a:xfrm>
            <a:off x="6383216" y="1696915"/>
            <a:ext cx="5090746" cy="4307645"/>
          </a:xfrm>
        </p:spPr>
        <p:txBody>
          <a:bodyPr>
            <a:normAutofit fontScale="92500"/>
          </a:bodyPr>
          <a:lstStyle/>
          <a:p>
            <a:r>
              <a:rPr lang="tr-TR" dirty="0" smtClean="0"/>
              <a:t>Spor</a:t>
            </a:r>
            <a:r>
              <a:rPr lang="tr-TR" dirty="0"/>
              <a:t>, teknik ve taktik geliştirme gibi beyinsel fonksiyonları güçlendirir.</a:t>
            </a:r>
          </a:p>
          <a:p>
            <a:r>
              <a:rPr lang="tr-TR" dirty="0"/>
              <a:t>Bedensel-</a:t>
            </a:r>
            <a:r>
              <a:rPr lang="tr-TR" dirty="0" err="1"/>
              <a:t>kinestetik</a:t>
            </a:r>
            <a:r>
              <a:rPr lang="tr-TR" dirty="0"/>
              <a:t> zeka ile uzamsal zekanın gelişmesine katkı sağlar.</a:t>
            </a:r>
          </a:p>
          <a:p>
            <a:r>
              <a:rPr lang="tr-TR" dirty="0"/>
              <a:t>Yürüme, tırmanma, sıçrama gibi kaba motor becerilerinin gelişmesini sağlar.</a:t>
            </a:r>
          </a:p>
          <a:p>
            <a:r>
              <a:rPr lang="tr-TR" dirty="0"/>
              <a:t>Hafızayı güçlendirir.  </a:t>
            </a:r>
          </a:p>
          <a:p>
            <a:r>
              <a:rPr lang="tr-TR" dirty="0"/>
              <a:t>Yaratıcı düşünme ve problem çözme yeteneğini geliştirir.</a:t>
            </a:r>
          </a:p>
          <a:p>
            <a:r>
              <a:rPr lang="tr-TR" dirty="0"/>
              <a:t>Zamanı daha doğru kullanmayı öğrenir</a:t>
            </a:r>
            <a:r>
              <a:rPr lang="tr-TR" dirty="0" smtClean="0"/>
              <a:t>.</a:t>
            </a:r>
          </a:p>
          <a:p>
            <a:r>
              <a:rPr lang="tr-TR" dirty="0"/>
              <a:t>H</a:t>
            </a:r>
            <a:r>
              <a:rPr lang="tr-TR" dirty="0" smtClean="0"/>
              <a:t>ızlı düşünme, karar verme becerisi gelişir.</a:t>
            </a:r>
            <a:endParaRPr lang="tr-TR" dirty="0"/>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74345" y="1868595"/>
            <a:ext cx="5606415" cy="3737610"/>
          </a:xfrm>
          <a:prstGeom prst="rect">
            <a:avLst/>
          </a:prstGeom>
        </p:spPr>
      </p:pic>
    </p:spTree>
    <p:extLst>
      <p:ext uri="{BB962C8B-B14F-4D97-AF65-F5344CB8AC3E}">
        <p14:creationId xmlns:p14="http://schemas.microsoft.com/office/powerpoint/2010/main" val="4288181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99838" y="531542"/>
            <a:ext cx="9875520" cy="1356360"/>
          </a:xfrm>
        </p:spPr>
        <p:txBody>
          <a:bodyPr/>
          <a:lstStyle/>
          <a:p>
            <a:r>
              <a:rPr lang="tr-TR" dirty="0" smtClean="0"/>
              <a:t>AKIŞ</a:t>
            </a:r>
            <a:endParaRPr lang="tr-TR" dirty="0"/>
          </a:p>
        </p:txBody>
      </p:sp>
      <p:sp>
        <p:nvSpPr>
          <p:cNvPr id="3" name="İçerik Yer Tutucusu 2"/>
          <p:cNvSpPr>
            <a:spLocks noGrp="1"/>
          </p:cNvSpPr>
          <p:nvPr>
            <p:ph idx="1"/>
          </p:nvPr>
        </p:nvSpPr>
        <p:spPr>
          <a:xfrm>
            <a:off x="1143000" y="1694985"/>
            <a:ext cx="9872871" cy="4401015"/>
          </a:xfrm>
        </p:spPr>
        <p:txBody>
          <a:bodyPr>
            <a:normAutofit fontScale="92500" lnSpcReduction="10000"/>
          </a:bodyPr>
          <a:lstStyle/>
          <a:p>
            <a:pPr>
              <a:buFont typeface="Wingdings" panose="05000000000000000000" pitchFamily="2" charset="2"/>
              <a:buChar char="v"/>
            </a:pPr>
            <a:r>
              <a:rPr lang="tr-TR" sz="1900" dirty="0" smtClean="0">
                <a:solidFill>
                  <a:schemeClr val="tx1"/>
                </a:solidFill>
              </a:rPr>
              <a:t>Sağlıklı Beslenme</a:t>
            </a:r>
            <a:r>
              <a:rPr lang="tr-TR" sz="1900" dirty="0" smtClean="0"/>
              <a:t> </a:t>
            </a:r>
          </a:p>
          <a:p>
            <a:pPr lvl="1">
              <a:buFont typeface="Wingdings" panose="05000000000000000000" pitchFamily="2" charset="2"/>
              <a:buChar char="Ø"/>
            </a:pPr>
            <a:r>
              <a:rPr lang="tr-TR" sz="1900" dirty="0">
                <a:solidFill>
                  <a:schemeClr val="tx1"/>
                </a:solidFill>
              </a:rPr>
              <a:t>Besin Yoncası</a:t>
            </a:r>
          </a:p>
          <a:p>
            <a:pPr lvl="1">
              <a:buFont typeface="Wingdings" panose="05000000000000000000" pitchFamily="2" charset="2"/>
              <a:buChar char="Ø"/>
            </a:pPr>
            <a:r>
              <a:rPr lang="tr-TR" sz="1900" dirty="0" smtClean="0">
                <a:solidFill>
                  <a:schemeClr val="tx1"/>
                </a:solidFill>
              </a:rPr>
              <a:t>Kahvaltının Önemi\ Örnek Kahvaltı Tabağı</a:t>
            </a:r>
          </a:p>
          <a:p>
            <a:pPr lvl="1">
              <a:buFont typeface="Wingdings" panose="05000000000000000000" pitchFamily="2" charset="2"/>
              <a:buChar char="Ø"/>
            </a:pPr>
            <a:r>
              <a:rPr lang="tr-TR" sz="1900" dirty="0" smtClean="0">
                <a:solidFill>
                  <a:schemeClr val="tx1"/>
                </a:solidFill>
              </a:rPr>
              <a:t>Su İçmenin Önemi</a:t>
            </a:r>
          </a:p>
          <a:p>
            <a:pPr lvl="1">
              <a:buFont typeface="Wingdings" panose="05000000000000000000" pitchFamily="2" charset="2"/>
              <a:buChar char="Ø"/>
            </a:pPr>
            <a:r>
              <a:rPr lang="tr-TR" sz="1900" dirty="0" smtClean="0">
                <a:solidFill>
                  <a:schemeClr val="tx1"/>
                </a:solidFill>
              </a:rPr>
              <a:t>Yiyeceklerin Vücuttaki Serüveni</a:t>
            </a:r>
          </a:p>
          <a:p>
            <a:pPr lvl="1">
              <a:buFont typeface="Wingdings" panose="05000000000000000000" pitchFamily="2" charset="2"/>
              <a:buChar char="Ø"/>
            </a:pPr>
            <a:r>
              <a:rPr lang="tr-TR" sz="1900" dirty="0" smtClean="0">
                <a:solidFill>
                  <a:schemeClr val="tx1"/>
                </a:solidFill>
              </a:rPr>
              <a:t>Meyve Sebze Temizliği</a:t>
            </a:r>
          </a:p>
          <a:p>
            <a:pPr lvl="1">
              <a:buFont typeface="Wingdings" panose="05000000000000000000" pitchFamily="2" charset="2"/>
              <a:buChar char="Ø"/>
            </a:pPr>
            <a:r>
              <a:rPr lang="tr-TR" sz="1900" dirty="0" smtClean="0">
                <a:solidFill>
                  <a:schemeClr val="tx1"/>
                </a:solidFill>
              </a:rPr>
              <a:t>Bağışıklık </a:t>
            </a:r>
            <a:r>
              <a:rPr lang="tr-TR" sz="1900" dirty="0">
                <a:solidFill>
                  <a:schemeClr val="tx1"/>
                </a:solidFill>
              </a:rPr>
              <a:t>Sistemini </a:t>
            </a:r>
            <a:r>
              <a:rPr lang="tr-TR" sz="1900" dirty="0" smtClean="0">
                <a:solidFill>
                  <a:schemeClr val="tx1"/>
                </a:solidFill>
              </a:rPr>
              <a:t>Güçlendir</a:t>
            </a:r>
          </a:p>
          <a:p>
            <a:pPr lvl="1">
              <a:buFont typeface="Wingdings" panose="05000000000000000000" pitchFamily="2" charset="2"/>
              <a:buChar char="Ø"/>
            </a:pPr>
            <a:r>
              <a:rPr lang="tr-TR" sz="1900" dirty="0" smtClean="0">
                <a:solidFill>
                  <a:schemeClr val="tx1"/>
                </a:solidFill>
              </a:rPr>
              <a:t>Paketli </a:t>
            </a:r>
            <a:r>
              <a:rPr lang="tr-TR" sz="1900" dirty="0">
                <a:solidFill>
                  <a:schemeClr val="tx1"/>
                </a:solidFill>
              </a:rPr>
              <a:t>Ürünler</a:t>
            </a:r>
          </a:p>
          <a:p>
            <a:pPr lvl="1">
              <a:buFont typeface="Wingdings" panose="05000000000000000000" pitchFamily="2" charset="2"/>
              <a:buChar char="Ø"/>
            </a:pPr>
            <a:endParaRPr lang="tr-TR" sz="1900" dirty="0" smtClean="0">
              <a:solidFill>
                <a:schemeClr val="tx1"/>
              </a:solidFill>
            </a:endParaRPr>
          </a:p>
          <a:p>
            <a:pPr>
              <a:buFont typeface="Wingdings" panose="05000000000000000000" pitchFamily="2" charset="2"/>
              <a:buChar char="v"/>
            </a:pPr>
            <a:r>
              <a:rPr lang="tr-TR" sz="1900" dirty="0" smtClean="0">
                <a:solidFill>
                  <a:schemeClr val="tx1"/>
                </a:solidFill>
              </a:rPr>
              <a:t>Spor Ve Hareketin Önemi</a:t>
            </a:r>
          </a:p>
          <a:p>
            <a:pPr>
              <a:buFont typeface="Wingdings" panose="05000000000000000000" pitchFamily="2" charset="2"/>
              <a:buChar char="v"/>
            </a:pPr>
            <a:r>
              <a:rPr lang="tr-TR" sz="1900" dirty="0" smtClean="0">
                <a:solidFill>
                  <a:schemeClr val="tx1"/>
                </a:solidFill>
              </a:rPr>
              <a:t>Uyku Düzeni</a:t>
            </a:r>
          </a:p>
          <a:p>
            <a:pPr>
              <a:buFont typeface="Wingdings" panose="05000000000000000000" pitchFamily="2" charset="2"/>
              <a:buChar char="v"/>
            </a:pPr>
            <a:r>
              <a:rPr lang="tr-TR" sz="1900" dirty="0" smtClean="0">
                <a:solidFill>
                  <a:schemeClr val="tx1"/>
                </a:solidFill>
              </a:rPr>
              <a:t>Doğru Nefes</a:t>
            </a:r>
          </a:p>
          <a:p>
            <a:pPr>
              <a:buFont typeface="Wingdings" panose="05000000000000000000" pitchFamily="2" charset="2"/>
              <a:buChar char="v"/>
            </a:pPr>
            <a:r>
              <a:rPr lang="tr-TR" sz="1900" dirty="0">
                <a:solidFill>
                  <a:schemeClr val="tx1"/>
                </a:solidFill>
              </a:rPr>
              <a:t>H</a:t>
            </a:r>
            <a:r>
              <a:rPr lang="tr-TR" sz="1900" dirty="0" smtClean="0">
                <a:solidFill>
                  <a:schemeClr val="tx1"/>
                </a:solidFill>
              </a:rPr>
              <a:t>ijyen</a:t>
            </a:r>
          </a:p>
          <a:p>
            <a:endParaRPr lang="tr-TR" dirty="0" smtClean="0"/>
          </a:p>
          <a:p>
            <a:endParaRPr lang="tr-TR" dirty="0"/>
          </a:p>
        </p:txBody>
      </p:sp>
    </p:spTree>
    <p:extLst>
      <p:ext uri="{BB962C8B-B14F-4D97-AF65-F5344CB8AC3E}">
        <p14:creationId xmlns:p14="http://schemas.microsoft.com/office/powerpoint/2010/main" val="1406966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3200" y="4994241"/>
            <a:ext cx="2417152" cy="161143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25" y="1313455"/>
            <a:ext cx="4304461" cy="4304461"/>
          </a:xfrm>
          <a:prstGeom prst="rect">
            <a:avLst/>
          </a:prstGeom>
        </p:spPr>
      </p:pic>
      <p:sp>
        <p:nvSpPr>
          <p:cNvPr id="3" name="İçerik Yer Tutucusu 2"/>
          <p:cNvSpPr>
            <a:spLocks noGrp="1"/>
          </p:cNvSpPr>
          <p:nvPr>
            <p:ph idx="1"/>
          </p:nvPr>
        </p:nvSpPr>
        <p:spPr>
          <a:xfrm>
            <a:off x="4586663" y="1313455"/>
            <a:ext cx="4958861" cy="4925568"/>
          </a:xfrm>
        </p:spPr>
        <p:txBody>
          <a:bodyPr>
            <a:normAutofit/>
          </a:bodyPr>
          <a:lstStyle/>
          <a:p>
            <a:r>
              <a:rPr lang="tr-TR" dirty="0"/>
              <a:t>Erken yaşta spor yapmaya başlayan çocuklar bedenini daha iyi tanır, vücudunun yapabileceklerini keşfederler. </a:t>
            </a:r>
            <a:endParaRPr lang="tr-TR" dirty="0" smtClean="0"/>
          </a:p>
          <a:p>
            <a:r>
              <a:rPr lang="tr-TR" dirty="0" smtClean="0"/>
              <a:t>Vücut </a:t>
            </a:r>
            <a:r>
              <a:rPr lang="tr-TR" dirty="0"/>
              <a:t>farkındalığı kazanarak hangi spor branşına daha yatkın olduklarını keşfedebilirler.  </a:t>
            </a:r>
          </a:p>
          <a:p>
            <a:r>
              <a:rPr lang="tr-TR" dirty="0"/>
              <a:t>K</a:t>
            </a:r>
            <a:r>
              <a:rPr lang="es-ES" dirty="0" smtClean="0"/>
              <a:t>oşma</a:t>
            </a:r>
            <a:r>
              <a:rPr lang="es-ES" dirty="0"/>
              <a:t>, atlama, </a:t>
            </a:r>
            <a:r>
              <a:rPr lang="es-ES" dirty="0" smtClean="0"/>
              <a:t>yakalama</a:t>
            </a:r>
            <a:r>
              <a:rPr lang="tr-TR" dirty="0" smtClean="0"/>
              <a:t>,</a:t>
            </a:r>
            <a:r>
              <a:rPr lang="es-ES" dirty="0" smtClean="0"/>
              <a:t> zıplama</a:t>
            </a:r>
            <a:r>
              <a:rPr lang="tr-TR" dirty="0" smtClean="0"/>
              <a:t>, ip </a:t>
            </a:r>
            <a:r>
              <a:rPr lang="tr-TR" dirty="0"/>
              <a:t>atlama, seksek</a:t>
            </a:r>
            <a:r>
              <a:rPr lang="tr-TR" dirty="0" smtClean="0"/>
              <a:t>, </a:t>
            </a:r>
            <a:r>
              <a:rPr lang="tr-TR" dirty="0"/>
              <a:t>bisiklete </a:t>
            </a:r>
            <a:r>
              <a:rPr lang="tr-TR" dirty="0" smtClean="0"/>
              <a:t>binme, paten sürme, kaykay, j</a:t>
            </a:r>
            <a:r>
              <a:rPr lang="tr-TR" dirty="0" smtClean="0"/>
              <a:t>imnastik</a:t>
            </a:r>
            <a:r>
              <a:rPr lang="tr-TR" dirty="0" smtClean="0"/>
              <a:t>, danslar</a:t>
            </a:r>
            <a:r>
              <a:rPr lang="tr-TR" dirty="0"/>
              <a:t>, </a:t>
            </a:r>
            <a:r>
              <a:rPr lang="tr-TR" dirty="0" smtClean="0"/>
              <a:t>futbol, voleybol, </a:t>
            </a:r>
            <a:r>
              <a:rPr lang="tr-TR" dirty="0"/>
              <a:t>basketbol</a:t>
            </a:r>
            <a:r>
              <a:rPr lang="tr-TR" dirty="0" smtClean="0"/>
              <a:t>, badminton, </a:t>
            </a:r>
            <a:r>
              <a:rPr lang="tr-TR" dirty="0"/>
              <a:t>tenis, </a:t>
            </a:r>
            <a:r>
              <a:rPr lang="tr-TR" dirty="0" smtClean="0"/>
              <a:t>masa </a:t>
            </a:r>
            <a:r>
              <a:rPr lang="tr-TR" dirty="0" smtClean="0"/>
              <a:t>tenisi, yüzme</a:t>
            </a:r>
            <a:r>
              <a:rPr lang="tr-TR" dirty="0" smtClean="0"/>
              <a:t>, binicilik, okçuluk, atletizm ve daha bir sürü güzel seçeneğiniz var.</a:t>
            </a:r>
            <a:endParaRPr lang="tr-TR" dirty="0"/>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8957" y="207031"/>
            <a:ext cx="2671395" cy="1479542"/>
          </a:xfrm>
          <a:prstGeom prst="rect">
            <a:avLst/>
          </a:prstGeom>
          <a:effectLst>
            <a:softEdge rad="25400"/>
          </a:effectLst>
        </p:spPr>
      </p:pic>
    </p:spTree>
    <p:extLst>
      <p:ext uri="{BB962C8B-B14F-4D97-AF65-F5344CB8AC3E}">
        <p14:creationId xmlns:p14="http://schemas.microsoft.com/office/powerpoint/2010/main" val="3878592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5242" y="3975903"/>
            <a:ext cx="2229948" cy="1486632"/>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715" y="272722"/>
            <a:ext cx="1865376" cy="1399032"/>
          </a:xfrm>
          <a:prstGeom prst="rect">
            <a:avLst/>
          </a:prstGeom>
        </p:spPr>
      </p:pic>
      <p:sp>
        <p:nvSpPr>
          <p:cNvPr id="2" name="Unvan 1"/>
          <p:cNvSpPr>
            <a:spLocks noGrp="1"/>
          </p:cNvSpPr>
          <p:nvPr>
            <p:ph type="title"/>
          </p:nvPr>
        </p:nvSpPr>
        <p:spPr>
          <a:xfrm>
            <a:off x="2273747" y="649206"/>
            <a:ext cx="4272032" cy="538976"/>
          </a:xfrm>
        </p:spPr>
        <p:txBody>
          <a:bodyPr>
            <a:normAutofit fontScale="90000"/>
          </a:bodyPr>
          <a:lstStyle/>
          <a:p>
            <a:pPr marL="45720">
              <a:spcBef>
                <a:spcPts val="1400"/>
              </a:spcBef>
              <a:buClr>
                <a:srgbClr val="1CADE4"/>
              </a:buClr>
              <a:buSzPct val="80000"/>
            </a:pPr>
            <a:r>
              <a:rPr lang="tr-TR" sz="1500" dirty="0">
                <a:solidFill>
                  <a:prstClr val="black"/>
                </a:solidFill>
                <a:ea typeface="+mn-ea"/>
                <a:cs typeface="+mn-cs"/>
              </a:rPr>
              <a:t/>
            </a:r>
            <a:br>
              <a:rPr lang="tr-TR" sz="1500" dirty="0">
                <a:solidFill>
                  <a:prstClr val="black"/>
                </a:solidFill>
                <a:ea typeface="+mn-ea"/>
                <a:cs typeface="+mn-cs"/>
              </a:rPr>
            </a:br>
            <a:r>
              <a:rPr lang="tr-TR" dirty="0">
                <a:solidFill>
                  <a:schemeClr val="tx1"/>
                </a:solidFill>
              </a:rPr>
              <a:t/>
            </a:r>
            <a:br>
              <a:rPr lang="tr-TR" dirty="0">
                <a:solidFill>
                  <a:schemeClr val="tx1"/>
                </a:solidFill>
              </a:rPr>
            </a:br>
            <a:r>
              <a:rPr lang="tr-TR" b="1" dirty="0">
                <a:solidFill>
                  <a:srgbClr val="FF0000"/>
                </a:solidFill>
              </a:rPr>
              <a:t>Uyku Düzeni</a:t>
            </a:r>
            <a:r>
              <a:rPr lang="tr-TR" dirty="0">
                <a:solidFill>
                  <a:schemeClr val="tx1"/>
                </a:solidFill>
              </a:rPr>
              <a:t/>
            </a:r>
            <a:br>
              <a:rPr lang="tr-TR" dirty="0">
                <a:solidFill>
                  <a:schemeClr val="tx1"/>
                </a:solidFill>
              </a:rPr>
            </a:br>
            <a:endParaRPr lang="tr-TR" dirty="0"/>
          </a:p>
        </p:txBody>
      </p:sp>
      <p:sp>
        <p:nvSpPr>
          <p:cNvPr id="3" name="İçerik Yer Tutucusu 2"/>
          <p:cNvSpPr>
            <a:spLocks noGrp="1"/>
          </p:cNvSpPr>
          <p:nvPr>
            <p:ph idx="1"/>
          </p:nvPr>
        </p:nvSpPr>
        <p:spPr>
          <a:xfrm>
            <a:off x="1143000" y="1349297"/>
            <a:ext cx="9872871" cy="4460489"/>
          </a:xfrm>
        </p:spPr>
        <p:txBody>
          <a:bodyPr>
            <a:noAutofit/>
          </a:bodyPr>
          <a:lstStyle/>
          <a:p>
            <a:r>
              <a:rPr lang="tr-TR" sz="1600" dirty="0"/>
              <a:t>Uyku, beyin başta olmak üzere tüm organların </a:t>
            </a:r>
            <a:r>
              <a:rPr lang="tr-TR" sz="1600" dirty="0" smtClean="0"/>
              <a:t>yenilenmesi </a:t>
            </a:r>
            <a:r>
              <a:rPr lang="tr-TR" sz="1600" dirty="0"/>
              <a:t>için şarttır</a:t>
            </a:r>
            <a:r>
              <a:rPr lang="tr-TR" sz="1600" dirty="0" smtClean="0"/>
              <a:t>.</a:t>
            </a:r>
          </a:p>
          <a:p>
            <a:r>
              <a:rPr lang="tr-TR" sz="1600" dirty="0" smtClean="0"/>
              <a:t>Uyku </a:t>
            </a:r>
            <a:r>
              <a:rPr lang="tr-TR" sz="1600" dirty="0"/>
              <a:t>sırasında stres hormonları azalırken büyüme hormonu salınımı artar. Bu sayede uyku sırasında vücut kendini onarır, yeniden yapılandırır, protein sentezi artar ve vücut kendini yeni güne hazırlar</a:t>
            </a:r>
            <a:r>
              <a:rPr lang="tr-TR" sz="1600" dirty="0" smtClean="0"/>
              <a:t>.</a:t>
            </a:r>
          </a:p>
          <a:p>
            <a:r>
              <a:rPr lang="tr-TR" sz="1600" dirty="0"/>
              <a:t>Okul Öncesi (3-5 Yaş): 10-13 Saat uyku gereklidir</a:t>
            </a:r>
            <a:r>
              <a:rPr lang="tr-TR" sz="1600" dirty="0" smtClean="0"/>
              <a:t>.</a:t>
            </a:r>
            <a:endParaRPr lang="tr-TR" sz="1600" dirty="0"/>
          </a:p>
          <a:p>
            <a:r>
              <a:rPr lang="tr-TR" sz="1600" dirty="0"/>
              <a:t>Okul Çağı (6–13 Yaş): 9–12 </a:t>
            </a:r>
            <a:r>
              <a:rPr lang="tr-TR" sz="1600" dirty="0" smtClean="0"/>
              <a:t>Saat uyku gereklidir.</a:t>
            </a:r>
          </a:p>
          <a:p>
            <a:r>
              <a:rPr lang="tr-TR" sz="1600" b="1" dirty="0">
                <a:solidFill>
                  <a:srgbClr val="FF0000"/>
                </a:solidFill>
              </a:rPr>
              <a:t>Yatma zamanı </a:t>
            </a:r>
            <a:r>
              <a:rPr lang="tr-TR" sz="1600" b="1" dirty="0" smtClean="0">
                <a:solidFill>
                  <a:srgbClr val="FF0000"/>
                </a:solidFill>
              </a:rPr>
              <a:t>rutini;</a:t>
            </a:r>
          </a:p>
          <a:p>
            <a:pPr>
              <a:buClr>
                <a:srgbClr val="00B0F0"/>
              </a:buClr>
            </a:pPr>
            <a:r>
              <a:rPr lang="tr-TR" sz="1600" dirty="0" smtClean="0"/>
              <a:t>Yatmadan </a:t>
            </a:r>
            <a:r>
              <a:rPr lang="tr-TR" sz="1600" dirty="0"/>
              <a:t>en az bir saat önce tüm ekranları (TV, bilgisayarlar, telefonlar, tabletler ve video oyunları) kapatılması uyku hijyeni için önemlidir</a:t>
            </a:r>
            <a:r>
              <a:rPr lang="tr-TR" sz="1600" dirty="0" smtClean="0"/>
              <a:t>.</a:t>
            </a:r>
          </a:p>
          <a:p>
            <a:pPr>
              <a:buClr>
                <a:srgbClr val="00B0F0"/>
              </a:buClr>
            </a:pPr>
            <a:r>
              <a:rPr lang="tr-TR" sz="1600" dirty="0" smtClean="0"/>
              <a:t>Duş </a:t>
            </a:r>
            <a:r>
              <a:rPr lang="tr-TR" sz="1600" dirty="0"/>
              <a:t>almak ya da el, yüz ve ayakları yıkamak, dişleri  fırçalamak, </a:t>
            </a:r>
          </a:p>
          <a:p>
            <a:pPr>
              <a:buClr>
                <a:srgbClr val="00B0F0"/>
              </a:buClr>
            </a:pPr>
            <a:r>
              <a:rPr lang="tr-TR" sz="1600" dirty="0"/>
              <a:t>Temiz uyku kıyafetleri giymek</a:t>
            </a:r>
          </a:p>
          <a:p>
            <a:pPr>
              <a:buClr>
                <a:srgbClr val="00B0F0"/>
              </a:buClr>
            </a:pPr>
            <a:r>
              <a:rPr lang="tr-TR" sz="1600" dirty="0" smtClean="0"/>
              <a:t>Kitap </a:t>
            </a:r>
            <a:r>
              <a:rPr lang="tr-TR" sz="1600" dirty="0"/>
              <a:t>okumak veya sessiz müzik </a:t>
            </a:r>
            <a:r>
              <a:rPr lang="tr-TR" sz="1600" dirty="0" smtClean="0"/>
              <a:t>dinlemek, günlük yazmak,</a:t>
            </a:r>
          </a:p>
          <a:p>
            <a:r>
              <a:rPr lang="tr-TR" sz="1600" dirty="0" smtClean="0"/>
              <a:t>Çarşaf ve yastık kılıfının temiz kokması uyku kalitesini artırır, rutin oluşturur.</a:t>
            </a:r>
          </a:p>
          <a:p>
            <a:pPr marL="45720" indent="0">
              <a:buNone/>
            </a:pPr>
            <a:endParaRPr lang="tr-TR" sz="1600" dirty="0" smtClean="0">
              <a:solidFill>
                <a:srgbClr val="FF0000"/>
              </a:solidFill>
            </a:endParaRPr>
          </a:p>
          <a:p>
            <a:pPr marL="45720" indent="0">
              <a:buNone/>
            </a:pPr>
            <a:r>
              <a:rPr lang="tr-TR" sz="1600" dirty="0" smtClean="0">
                <a:solidFill>
                  <a:srgbClr val="FF0000"/>
                </a:solidFill>
              </a:rPr>
              <a:t>Not: Yatak </a:t>
            </a:r>
            <a:r>
              <a:rPr lang="tr-TR" sz="1600" dirty="0">
                <a:solidFill>
                  <a:srgbClr val="FF0000"/>
                </a:solidFill>
              </a:rPr>
              <a:t>odasını karanlık, serin ve sessiz tutun</a:t>
            </a:r>
            <a:r>
              <a:rPr lang="tr-TR" sz="1600" dirty="0" smtClean="0">
                <a:solidFill>
                  <a:srgbClr val="FF0000"/>
                </a:solidFill>
              </a:rPr>
              <a:t>. Ağız kapalı, burundan nefes alarak uyumaya çalışın.</a:t>
            </a:r>
            <a:endParaRPr lang="tr-TR" sz="1600" dirty="0">
              <a:solidFill>
                <a:srgbClr val="FF0000"/>
              </a:solidFill>
            </a:endParaRPr>
          </a:p>
        </p:txBody>
      </p:sp>
    </p:spTree>
    <p:extLst>
      <p:ext uri="{BB962C8B-B14F-4D97-AF65-F5344CB8AC3E}">
        <p14:creationId xmlns:p14="http://schemas.microsoft.com/office/powerpoint/2010/main" val="3248167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76463" y="490431"/>
            <a:ext cx="3038707" cy="496230"/>
          </a:xfrm>
        </p:spPr>
        <p:txBody>
          <a:bodyPr>
            <a:normAutofit fontScale="90000"/>
          </a:bodyPr>
          <a:lstStyle/>
          <a:p>
            <a:r>
              <a:rPr lang="tr-TR" sz="4000" b="1" dirty="0" smtClean="0">
                <a:solidFill>
                  <a:srgbClr val="00B0F0"/>
                </a:solidFill>
              </a:rPr>
              <a:t/>
            </a:r>
            <a:br>
              <a:rPr lang="tr-TR" sz="4000" b="1" dirty="0" smtClean="0">
                <a:solidFill>
                  <a:srgbClr val="00B0F0"/>
                </a:solidFill>
              </a:rPr>
            </a:br>
            <a:r>
              <a:rPr lang="tr-TR" sz="4000" b="1" dirty="0" smtClean="0">
                <a:solidFill>
                  <a:srgbClr val="FF0000"/>
                </a:solidFill>
              </a:rPr>
              <a:t>Doğru </a:t>
            </a:r>
            <a:r>
              <a:rPr lang="tr-TR" sz="4000" b="1" dirty="0">
                <a:solidFill>
                  <a:srgbClr val="FF0000"/>
                </a:solidFill>
              </a:rPr>
              <a:t>Nefes</a:t>
            </a:r>
            <a:r>
              <a:rPr lang="tr-TR" dirty="0">
                <a:solidFill>
                  <a:schemeClr val="tx1"/>
                </a:solidFill>
              </a:rPr>
              <a:t/>
            </a:r>
            <a:br>
              <a:rPr lang="tr-TR" dirty="0">
                <a:solidFill>
                  <a:schemeClr val="tx1"/>
                </a:solidFill>
              </a:rPr>
            </a:br>
            <a:endParaRPr lang="tr-TR" dirty="0"/>
          </a:p>
        </p:txBody>
      </p:sp>
      <p:sp>
        <p:nvSpPr>
          <p:cNvPr id="3" name="İçerik Yer Tutucusu 2"/>
          <p:cNvSpPr>
            <a:spLocks noGrp="1"/>
          </p:cNvSpPr>
          <p:nvPr>
            <p:ph idx="1"/>
          </p:nvPr>
        </p:nvSpPr>
        <p:spPr>
          <a:xfrm>
            <a:off x="6393656" y="1266660"/>
            <a:ext cx="5090532" cy="5062654"/>
          </a:xfrm>
        </p:spPr>
        <p:txBody>
          <a:bodyPr>
            <a:normAutofit lnSpcReduction="10000"/>
          </a:bodyPr>
          <a:lstStyle/>
          <a:p>
            <a:r>
              <a:rPr lang="tr-TR" dirty="0" smtClean="0"/>
              <a:t>Doğru </a:t>
            </a:r>
            <a:r>
              <a:rPr lang="tr-TR" dirty="0"/>
              <a:t>nefesin ilk şartı burundan nefes alıp vermektir. Bu akciğerlere gidecek havanın nemlenmesi, ısınması ve filtrelenmesi ve sağlıklı olması için </a:t>
            </a:r>
            <a:r>
              <a:rPr lang="tr-TR" dirty="0" smtClean="0"/>
              <a:t>önemlidir</a:t>
            </a:r>
          </a:p>
          <a:p>
            <a:r>
              <a:rPr lang="tr-TR" dirty="0" smtClean="0"/>
              <a:t>Yavaş </a:t>
            </a:r>
            <a:r>
              <a:rPr lang="tr-TR" dirty="0"/>
              <a:t>ve derin </a:t>
            </a:r>
            <a:r>
              <a:rPr lang="tr-TR" dirty="0" smtClean="0"/>
              <a:t>n</a:t>
            </a:r>
            <a:r>
              <a:rPr lang="tr-TR" dirty="0"/>
              <a:t>efesler idealdir. . </a:t>
            </a:r>
            <a:endParaRPr lang="tr-TR" dirty="0" smtClean="0"/>
          </a:p>
          <a:p>
            <a:r>
              <a:rPr lang="tr-TR" dirty="0" smtClean="0"/>
              <a:t>Ağızdan </a:t>
            </a:r>
            <a:r>
              <a:rPr lang="tr-TR" dirty="0"/>
              <a:t>alınan hava olduğu gibi akciğerlere gideceği için kaliteli değildir.</a:t>
            </a:r>
          </a:p>
          <a:p>
            <a:r>
              <a:rPr lang="tr-TR" dirty="0"/>
              <a:t>V</a:t>
            </a:r>
            <a:r>
              <a:rPr lang="tr-TR" dirty="0" smtClean="0"/>
              <a:t>ücut </a:t>
            </a:r>
            <a:r>
              <a:rPr lang="tr-TR" dirty="0"/>
              <a:t>sadece ağız solunumu </a:t>
            </a:r>
            <a:r>
              <a:rPr lang="tr-TR" dirty="0" smtClean="0"/>
              <a:t>ile yeterli </a:t>
            </a:r>
            <a:r>
              <a:rPr lang="tr-TR" dirty="0"/>
              <a:t>ve kaliteli oksijeni alamayacağı için büyüme ve </a:t>
            </a:r>
            <a:r>
              <a:rPr lang="tr-TR" dirty="0" smtClean="0"/>
              <a:t>gelişme bozuklukları</a:t>
            </a:r>
            <a:r>
              <a:rPr lang="tr-TR" dirty="0"/>
              <a:t>,  davranış problemleri, uyku bozuklukları, kalp- damar problemleri ve </a:t>
            </a:r>
            <a:r>
              <a:rPr lang="tr-TR" dirty="0" err="1"/>
              <a:t>obezite</a:t>
            </a:r>
            <a:r>
              <a:rPr lang="tr-TR" dirty="0"/>
              <a:t> ile birlikte olan durumlarda endokrin bozukluklar görülebilmektedir</a:t>
            </a:r>
            <a:r>
              <a:rPr lang="tr-TR" dirty="0" smtClean="0"/>
              <a:t>.</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18" y="580398"/>
            <a:ext cx="6033838" cy="6033838"/>
          </a:xfrm>
          <a:prstGeom prst="rect">
            <a:avLst/>
          </a:prstGeom>
        </p:spPr>
      </p:pic>
      <p:sp>
        <p:nvSpPr>
          <p:cNvPr id="4" name="Metin kutusu 3"/>
          <p:cNvSpPr txBox="1"/>
          <p:nvPr/>
        </p:nvSpPr>
        <p:spPr>
          <a:xfrm rot="18833695">
            <a:off x="1356665" y="801996"/>
            <a:ext cx="888752" cy="369332"/>
          </a:xfrm>
          <a:prstGeom prst="rect">
            <a:avLst/>
          </a:prstGeom>
          <a:noFill/>
        </p:spPr>
        <p:txBody>
          <a:bodyPr wrap="square" rtlCol="0">
            <a:spAutoFit/>
          </a:bodyPr>
          <a:lstStyle/>
          <a:p>
            <a:r>
              <a:rPr lang="tr-TR" dirty="0" smtClean="0">
                <a:solidFill>
                  <a:srgbClr val="00B050"/>
                </a:solidFill>
              </a:rPr>
              <a:t>1-2-3-4</a:t>
            </a:r>
            <a:endParaRPr lang="tr-TR" dirty="0">
              <a:solidFill>
                <a:srgbClr val="00B050"/>
              </a:solidFill>
            </a:endParaRPr>
          </a:p>
        </p:txBody>
      </p:sp>
      <p:sp>
        <p:nvSpPr>
          <p:cNvPr id="6" name="Metin kutusu 5"/>
          <p:cNvSpPr txBox="1"/>
          <p:nvPr/>
        </p:nvSpPr>
        <p:spPr>
          <a:xfrm>
            <a:off x="2890532" y="1266660"/>
            <a:ext cx="888752" cy="369332"/>
          </a:xfrm>
          <a:prstGeom prst="rect">
            <a:avLst/>
          </a:prstGeom>
          <a:noFill/>
        </p:spPr>
        <p:txBody>
          <a:bodyPr wrap="square" rtlCol="0">
            <a:spAutoFit/>
          </a:bodyPr>
          <a:lstStyle/>
          <a:p>
            <a:r>
              <a:rPr lang="tr-TR" dirty="0" smtClean="0">
                <a:solidFill>
                  <a:srgbClr val="FF6600"/>
                </a:solidFill>
              </a:rPr>
              <a:t>1-2-3-4</a:t>
            </a:r>
            <a:endParaRPr lang="tr-TR" dirty="0">
              <a:solidFill>
                <a:srgbClr val="FF6600"/>
              </a:solidFill>
            </a:endParaRPr>
          </a:p>
        </p:txBody>
      </p:sp>
      <p:sp>
        <p:nvSpPr>
          <p:cNvPr id="7" name="Metin kutusu 6"/>
          <p:cNvSpPr txBox="1"/>
          <p:nvPr/>
        </p:nvSpPr>
        <p:spPr>
          <a:xfrm rot="2780775">
            <a:off x="4668091" y="818401"/>
            <a:ext cx="888752" cy="369332"/>
          </a:xfrm>
          <a:prstGeom prst="rect">
            <a:avLst/>
          </a:prstGeom>
          <a:noFill/>
        </p:spPr>
        <p:txBody>
          <a:bodyPr wrap="square" rtlCol="0">
            <a:spAutoFit/>
          </a:bodyPr>
          <a:lstStyle/>
          <a:p>
            <a:r>
              <a:rPr lang="tr-TR" dirty="0" smtClean="0">
                <a:solidFill>
                  <a:srgbClr val="00B050"/>
                </a:solidFill>
              </a:rPr>
              <a:t>1-2-3-4</a:t>
            </a:r>
            <a:endParaRPr lang="tr-TR" dirty="0">
              <a:solidFill>
                <a:srgbClr val="00B050"/>
              </a:solidFill>
            </a:endParaRPr>
          </a:p>
        </p:txBody>
      </p:sp>
      <p:sp>
        <p:nvSpPr>
          <p:cNvPr id="8" name="Metin kutusu 7"/>
          <p:cNvSpPr txBox="1"/>
          <p:nvPr/>
        </p:nvSpPr>
        <p:spPr>
          <a:xfrm rot="3735429">
            <a:off x="4845573" y="2226173"/>
            <a:ext cx="888752" cy="369332"/>
          </a:xfrm>
          <a:prstGeom prst="rect">
            <a:avLst/>
          </a:prstGeom>
          <a:noFill/>
        </p:spPr>
        <p:txBody>
          <a:bodyPr wrap="square" rtlCol="0">
            <a:spAutoFit/>
          </a:bodyPr>
          <a:lstStyle/>
          <a:p>
            <a:r>
              <a:rPr lang="tr-TR" dirty="0" smtClean="0">
                <a:solidFill>
                  <a:srgbClr val="0070C0"/>
                </a:solidFill>
              </a:rPr>
              <a:t>1-2-3-4</a:t>
            </a:r>
            <a:endParaRPr lang="tr-TR" dirty="0">
              <a:solidFill>
                <a:srgbClr val="0070C0"/>
              </a:solidFill>
            </a:endParaRPr>
          </a:p>
        </p:txBody>
      </p:sp>
      <p:sp>
        <p:nvSpPr>
          <p:cNvPr id="9" name="Metin kutusu 8"/>
          <p:cNvSpPr txBox="1"/>
          <p:nvPr/>
        </p:nvSpPr>
        <p:spPr>
          <a:xfrm rot="18104540">
            <a:off x="1092279" y="2250178"/>
            <a:ext cx="888752" cy="369332"/>
          </a:xfrm>
          <a:prstGeom prst="rect">
            <a:avLst/>
          </a:prstGeom>
          <a:noFill/>
        </p:spPr>
        <p:txBody>
          <a:bodyPr wrap="square" rtlCol="0">
            <a:spAutoFit/>
          </a:bodyPr>
          <a:lstStyle/>
          <a:p>
            <a:r>
              <a:rPr lang="tr-TR" dirty="0" smtClean="0">
                <a:solidFill>
                  <a:srgbClr val="0070C0"/>
                </a:solidFill>
              </a:rPr>
              <a:t>1-2-3-4</a:t>
            </a:r>
            <a:endParaRPr lang="tr-TR" dirty="0">
              <a:solidFill>
                <a:srgbClr val="0070C0"/>
              </a:solidFill>
            </a:endParaRPr>
          </a:p>
        </p:txBody>
      </p:sp>
      <p:sp>
        <p:nvSpPr>
          <p:cNvPr id="10" name="Metin kutusu 9"/>
          <p:cNvSpPr txBox="1"/>
          <p:nvPr/>
        </p:nvSpPr>
        <p:spPr>
          <a:xfrm>
            <a:off x="317989" y="3574008"/>
            <a:ext cx="888752" cy="369332"/>
          </a:xfrm>
          <a:prstGeom prst="rect">
            <a:avLst/>
          </a:prstGeom>
          <a:noFill/>
        </p:spPr>
        <p:txBody>
          <a:bodyPr wrap="square" rtlCol="0">
            <a:spAutoFit/>
          </a:bodyPr>
          <a:lstStyle/>
          <a:p>
            <a:r>
              <a:rPr lang="tr-TR" dirty="0" smtClean="0">
                <a:solidFill>
                  <a:srgbClr val="00B050"/>
                </a:solidFill>
              </a:rPr>
              <a:t>1-2-3-4</a:t>
            </a:r>
            <a:endParaRPr lang="tr-TR" dirty="0">
              <a:solidFill>
                <a:srgbClr val="00B050"/>
              </a:solidFill>
            </a:endParaRPr>
          </a:p>
        </p:txBody>
      </p:sp>
      <p:sp>
        <p:nvSpPr>
          <p:cNvPr id="11" name="Metin kutusu 10"/>
          <p:cNvSpPr txBox="1"/>
          <p:nvPr/>
        </p:nvSpPr>
        <p:spPr>
          <a:xfrm rot="3622043">
            <a:off x="1417611" y="4345335"/>
            <a:ext cx="888752" cy="369332"/>
          </a:xfrm>
          <a:prstGeom prst="rect">
            <a:avLst/>
          </a:prstGeom>
          <a:noFill/>
        </p:spPr>
        <p:txBody>
          <a:bodyPr wrap="square" rtlCol="0">
            <a:spAutoFit/>
          </a:bodyPr>
          <a:lstStyle/>
          <a:p>
            <a:r>
              <a:rPr lang="tr-TR" dirty="0" smtClean="0">
                <a:solidFill>
                  <a:srgbClr val="FF6600"/>
                </a:solidFill>
              </a:rPr>
              <a:t>1-2-3-4</a:t>
            </a:r>
            <a:endParaRPr lang="tr-TR" dirty="0">
              <a:solidFill>
                <a:srgbClr val="FF6600"/>
              </a:solidFill>
            </a:endParaRPr>
          </a:p>
        </p:txBody>
      </p:sp>
      <p:sp>
        <p:nvSpPr>
          <p:cNvPr id="12" name="Metin kutusu 11"/>
          <p:cNvSpPr txBox="1"/>
          <p:nvPr/>
        </p:nvSpPr>
        <p:spPr>
          <a:xfrm>
            <a:off x="1145824" y="5586481"/>
            <a:ext cx="888752" cy="369332"/>
          </a:xfrm>
          <a:prstGeom prst="rect">
            <a:avLst/>
          </a:prstGeom>
          <a:noFill/>
        </p:spPr>
        <p:txBody>
          <a:bodyPr wrap="square" rtlCol="0">
            <a:spAutoFit/>
          </a:bodyPr>
          <a:lstStyle/>
          <a:p>
            <a:r>
              <a:rPr lang="tr-TR" dirty="0" smtClean="0">
                <a:solidFill>
                  <a:srgbClr val="00B050"/>
                </a:solidFill>
              </a:rPr>
              <a:t>1-2-3-4</a:t>
            </a:r>
            <a:endParaRPr lang="tr-TR" dirty="0">
              <a:solidFill>
                <a:srgbClr val="00B050"/>
              </a:solidFill>
            </a:endParaRPr>
          </a:p>
        </p:txBody>
      </p:sp>
      <p:sp>
        <p:nvSpPr>
          <p:cNvPr id="13" name="Metin kutusu 12"/>
          <p:cNvSpPr txBox="1"/>
          <p:nvPr/>
        </p:nvSpPr>
        <p:spPr>
          <a:xfrm>
            <a:off x="3012336" y="5306535"/>
            <a:ext cx="888752" cy="369332"/>
          </a:xfrm>
          <a:prstGeom prst="rect">
            <a:avLst/>
          </a:prstGeom>
          <a:noFill/>
        </p:spPr>
        <p:txBody>
          <a:bodyPr wrap="square" rtlCol="0">
            <a:spAutoFit/>
          </a:bodyPr>
          <a:lstStyle/>
          <a:p>
            <a:r>
              <a:rPr lang="tr-TR" dirty="0" smtClean="0">
                <a:solidFill>
                  <a:srgbClr val="0070C0"/>
                </a:solidFill>
              </a:rPr>
              <a:t>1-2-3-4</a:t>
            </a:r>
            <a:endParaRPr lang="tr-TR" dirty="0">
              <a:solidFill>
                <a:srgbClr val="0070C0"/>
              </a:solidFill>
            </a:endParaRPr>
          </a:p>
        </p:txBody>
      </p:sp>
      <p:sp>
        <p:nvSpPr>
          <p:cNvPr id="14" name="Metin kutusu 13"/>
          <p:cNvSpPr txBox="1"/>
          <p:nvPr/>
        </p:nvSpPr>
        <p:spPr>
          <a:xfrm>
            <a:off x="4896507" y="5553106"/>
            <a:ext cx="888752" cy="369332"/>
          </a:xfrm>
          <a:prstGeom prst="rect">
            <a:avLst/>
          </a:prstGeom>
          <a:noFill/>
        </p:spPr>
        <p:txBody>
          <a:bodyPr wrap="square" rtlCol="0">
            <a:spAutoFit/>
          </a:bodyPr>
          <a:lstStyle/>
          <a:p>
            <a:r>
              <a:rPr lang="tr-TR" dirty="0" smtClean="0">
                <a:solidFill>
                  <a:srgbClr val="00B050"/>
                </a:solidFill>
              </a:rPr>
              <a:t>1-2-3-4</a:t>
            </a:r>
            <a:endParaRPr lang="tr-TR" dirty="0">
              <a:solidFill>
                <a:srgbClr val="00B050"/>
              </a:solidFill>
            </a:endParaRPr>
          </a:p>
        </p:txBody>
      </p:sp>
      <p:sp>
        <p:nvSpPr>
          <p:cNvPr id="15" name="Metin kutusu 14"/>
          <p:cNvSpPr txBox="1"/>
          <p:nvPr/>
        </p:nvSpPr>
        <p:spPr>
          <a:xfrm rot="18062000">
            <a:off x="4684790" y="4089296"/>
            <a:ext cx="888752" cy="369332"/>
          </a:xfrm>
          <a:prstGeom prst="rect">
            <a:avLst/>
          </a:prstGeom>
          <a:noFill/>
        </p:spPr>
        <p:txBody>
          <a:bodyPr wrap="square" rtlCol="0">
            <a:spAutoFit/>
          </a:bodyPr>
          <a:lstStyle/>
          <a:p>
            <a:r>
              <a:rPr lang="tr-TR" dirty="0" smtClean="0">
                <a:solidFill>
                  <a:srgbClr val="FF6600"/>
                </a:solidFill>
              </a:rPr>
              <a:t>1-2-3-4</a:t>
            </a:r>
            <a:endParaRPr lang="tr-TR" dirty="0">
              <a:solidFill>
                <a:srgbClr val="FF6600"/>
              </a:solidFill>
            </a:endParaRPr>
          </a:p>
        </p:txBody>
      </p:sp>
      <p:sp>
        <p:nvSpPr>
          <p:cNvPr id="16" name="Metin kutusu 15"/>
          <p:cNvSpPr txBox="1"/>
          <p:nvPr/>
        </p:nvSpPr>
        <p:spPr>
          <a:xfrm>
            <a:off x="5660246" y="3574008"/>
            <a:ext cx="888752" cy="369332"/>
          </a:xfrm>
          <a:prstGeom prst="rect">
            <a:avLst/>
          </a:prstGeom>
          <a:noFill/>
        </p:spPr>
        <p:txBody>
          <a:bodyPr wrap="square" rtlCol="0">
            <a:spAutoFit/>
          </a:bodyPr>
          <a:lstStyle/>
          <a:p>
            <a:r>
              <a:rPr lang="tr-TR" dirty="0" smtClean="0">
                <a:solidFill>
                  <a:srgbClr val="00B050"/>
                </a:solidFill>
              </a:rPr>
              <a:t>1-2-3-4</a:t>
            </a:r>
            <a:endParaRPr lang="tr-TR" dirty="0">
              <a:solidFill>
                <a:srgbClr val="00B050"/>
              </a:solidFill>
            </a:endParaRPr>
          </a:p>
        </p:txBody>
      </p:sp>
    </p:spTree>
    <p:extLst>
      <p:ext uri="{BB962C8B-B14F-4D97-AF65-F5344CB8AC3E}">
        <p14:creationId xmlns:p14="http://schemas.microsoft.com/office/powerpoint/2010/main" val="4072911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00386">
            <a:off x="8074184" y="2280809"/>
            <a:ext cx="3509983" cy="35099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Unvan 1"/>
          <p:cNvSpPr>
            <a:spLocks noGrp="1"/>
          </p:cNvSpPr>
          <p:nvPr>
            <p:ph type="title"/>
          </p:nvPr>
        </p:nvSpPr>
        <p:spPr>
          <a:xfrm>
            <a:off x="1207161" y="671173"/>
            <a:ext cx="9875520" cy="1356360"/>
          </a:xfrm>
        </p:spPr>
        <p:txBody>
          <a:bodyPr/>
          <a:lstStyle/>
          <a:p>
            <a:pPr algn="l"/>
            <a:r>
              <a:rPr lang="tr-TR" dirty="0" smtClean="0">
                <a:solidFill>
                  <a:srgbClr val="FF0000"/>
                </a:solidFill>
              </a:rPr>
              <a:t>Hijyen nedir?</a:t>
            </a:r>
            <a:endParaRPr lang="tr-TR" dirty="0">
              <a:solidFill>
                <a:srgbClr val="FF0000"/>
              </a:solidFill>
            </a:endParaRPr>
          </a:p>
        </p:txBody>
      </p:sp>
      <p:sp>
        <p:nvSpPr>
          <p:cNvPr id="3" name="İçerik Yer Tutucusu 2"/>
          <p:cNvSpPr>
            <a:spLocks noGrp="1"/>
          </p:cNvSpPr>
          <p:nvPr>
            <p:ph idx="1"/>
          </p:nvPr>
        </p:nvSpPr>
        <p:spPr>
          <a:xfrm>
            <a:off x="715807" y="1977111"/>
            <a:ext cx="6943777" cy="3777622"/>
          </a:xfrm>
        </p:spPr>
        <p:txBody>
          <a:bodyPr/>
          <a:lstStyle/>
          <a:p>
            <a:pPr>
              <a:buClr>
                <a:srgbClr val="00B0F0"/>
              </a:buClr>
              <a:buFont typeface="Wingdings" panose="05000000000000000000" pitchFamily="2" charset="2"/>
              <a:buChar char="v"/>
            </a:pPr>
            <a:r>
              <a:rPr lang="tr-TR" cap="none" dirty="0" smtClean="0"/>
              <a:t>Sağlığa zarar verecek ortamlardan korunmak için yapılacak uygulamalar ve alınan temizlik önlemlerinin tümüdür.</a:t>
            </a:r>
          </a:p>
          <a:p>
            <a:pPr marL="0" indent="0">
              <a:buNone/>
            </a:pPr>
            <a:endParaRPr lang="tr-TR" cap="none" dirty="0" smtClean="0">
              <a:solidFill>
                <a:srgbClr val="FF0000"/>
              </a:solidFill>
            </a:endParaRPr>
          </a:p>
          <a:p>
            <a:pPr marL="0" indent="0">
              <a:buNone/>
            </a:pPr>
            <a:r>
              <a:rPr lang="es-ES" cap="none" dirty="0" smtClean="0">
                <a:solidFill>
                  <a:srgbClr val="FF0000"/>
                </a:solidFill>
              </a:rPr>
              <a:t>Temizlik ve hijyen aynı şey mi?</a:t>
            </a:r>
            <a:endParaRPr lang="tr-TR" cap="none" dirty="0" smtClean="0">
              <a:solidFill>
                <a:srgbClr val="FF0000"/>
              </a:solidFill>
            </a:endParaRPr>
          </a:p>
          <a:p>
            <a:pPr>
              <a:buClr>
                <a:srgbClr val="00B0F0"/>
              </a:buClr>
              <a:buFont typeface="Wingdings" panose="05000000000000000000" pitchFamily="2" charset="2"/>
              <a:buChar char="v"/>
            </a:pPr>
            <a:r>
              <a:rPr lang="tr-TR" cap="none" dirty="0" smtClean="0"/>
              <a:t>Temizlik görünür kirlerin çıkarılmasıdır, hijyenik temizlik ise görünmeyen kirleri, bakterileri ve diğer (hastalık oluşturan, mikrop)  patojenleri de ortadan kaldırır. </a:t>
            </a:r>
          </a:p>
        </p:txBody>
      </p:sp>
    </p:spTree>
    <p:extLst>
      <p:ext uri="{BB962C8B-B14F-4D97-AF65-F5344CB8AC3E}">
        <p14:creationId xmlns:p14="http://schemas.microsoft.com/office/powerpoint/2010/main" val="1684217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3733" y="724762"/>
            <a:ext cx="3645209" cy="2585001"/>
          </a:xfrm>
          <a:prstGeom prst="rect">
            <a:avLst/>
          </a:prstGeom>
        </p:spPr>
      </p:pic>
      <p:sp>
        <p:nvSpPr>
          <p:cNvPr id="2" name="Unvan 1"/>
          <p:cNvSpPr>
            <a:spLocks noGrp="1"/>
          </p:cNvSpPr>
          <p:nvPr>
            <p:ph type="title"/>
          </p:nvPr>
        </p:nvSpPr>
        <p:spPr>
          <a:xfrm>
            <a:off x="1020603" y="1376818"/>
            <a:ext cx="8911687" cy="1280890"/>
          </a:xfrm>
        </p:spPr>
        <p:txBody>
          <a:bodyPr>
            <a:normAutofit fontScale="90000"/>
          </a:bodyPr>
          <a:lstStyle/>
          <a:p>
            <a:pPr algn="l"/>
            <a:r>
              <a:rPr lang="tr-TR" b="1" dirty="0" smtClean="0">
                <a:solidFill>
                  <a:srgbClr val="FF0000"/>
                </a:solidFill>
              </a:rPr>
              <a:t/>
            </a:r>
            <a:br>
              <a:rPr lang="tr-TR" b="1" dirty="0" smtClean="0">
                <a:solidFill>
                  <a:srgbClr val="FF0000"/>
                </a:solidFill>
              </a:rPr>
            </a:br>
            <a:r>
              <a:rPr lang="tr-TR" b="1" dirty="0" smtClean="0">
                <a:solidFill>
                  <a:srgbClr val="FF0000"/>
                </a:solidFill>
              </a:rPr>
              <a:t>Vücut hijyeni: El </a:t>
            </a:r>
            <a:r>
              <a:rPr lang="tr-TR" b="1" dirty="0">
                <a:solidFill>
                  <a:srgbClr val="FF0000"/>
                </a:solidFill>
              </a:rPr>
              <a:t>temizliği</a:t>
            </a:r>
            <a:r>
              <a:rPr lang="tr-TR" b="1" dirty="0">
                <a:solidFill>
                  <a:srgbClr val="00B0F0"/>
                </a:solidFill>
              </a:rPr>
              <a:t/>
            </a:r>
            <a:br>
              <a:rPr lang="tr-TR" b="1" dirty="0">
                <a:solidFill>
                  <a:srgbClr val="00B0F0"/>
                </a:solidFill>
              </a:rPr>
            </a:br>
            <a:r>
              <a:rPr lang="tr-TR" dirty="0"/>
              <a:t/>
            </a:r>
            <a:br>
              <a:rPr lang="tr-TR" dirty="0"/>
            </a:br>
            <a:endParaRPr lang="tr-TR" dirty="0"/>
          </a:p>
        </p:txBody>
      </p:sp>
      <p:sp>
        <p:nvSpPr>
          <p:cNvPr id="3" name="İçerik Yer Tutucusu 2"/>
          <p:cNvSpPr>
            <a:spLocks noGrp="1"/>
          </p:cNvSpPr>
          <p:nvPr>
            <p:ph idx="1"/>
          </p:nvPr>
        </p:nvSpPr>
        <p:spPr>
          <a:xfrm>
            <a:off x="919933" y="2657708"/>
            <a:ext cx="8915400" cy="3777622"/>
          </a:xfrm>
        </p:spPr>
        <p:txBody>
          <a:bodyPr>
            <a:normAutofit fontScale="92500" lnSpcReduction="10000"/>
          </a:bodyPr>
          <a:lstStyle/>
          <a:p>
            <a:pPr>
              <a:buClr>
                <a:srgbClr val="00B0F0"/>
              </a:buClr>
              <a:buFont typeface="Wingdings" panose="05000000000000000000" pitchFamily="2" charset="2"/>
              <a:buChar char="v"/>
            </a:pPr>
            <a:r>
              <a:rPr lang="tr-TR" cap="none" dirty="0" smtClean="0"/>
              <a:t>El yıkama öncesinde yüzük, saat gibi aksesuarlar çıkarılır. </a:t>
            </a:r>
            <a:endParaRPr lang="tr-TR" cap="none" dirty="0"/>
          </a:p>
          <a:p>
            <a:pPr>
              <a:buClr>
                <a:srgbClr val="00B0F0"/>
              </a:buClr>
              <a:buFont typeface="Wingdings" panose="05000000000000000000" pitchFamily="2" charset="2"/>
              <a:buChar char="v"/>
            </a:pPr>
            <a:r>
              <a:rPr lang="tr-TR" cap="none" dirty="0" smtClean="0"/>
              <a:t> Akan su altında eller ıslatılır. </a:t>
            </a:r>
            <a:endParaRPr lang="tr-TR" cap="none" dirty="0"/>
          </a:p>
          <a:p>
            <a:pPr>
              <a:buClr>
                <a:srgbClr val="00B0F0"/>
              </a:buClr>
              <a:buFont typeface="Wingdings" panose="05000000000000000000" pitchFamily="2" charset="2"/>
              <a:buChar char="v"/>
            </a:pPr>
            <a:r>
              <a:rPr lang="tr-TR" cap="none" dirty="0" smtClean="0"/>
              <a:t>Bilekler, avuç içi, ellerin sırt ve parmak araları ile tırnakların kenar ve uçları sabun ile köpürtülerek en az 20 saniye süreyle kuvvetlice ovuşturulur. </a:t>
            </a:r>
            <a:endParaRPr lang="tr-TR" cap="none" dirty="0"/>
          </a:p>
          <a:p>
            <a:pPr>
              <a:buClr>
                <a:srgbClr val="00B0F0"/>
              </a:buClr>
              <a:buFont typeface="Wingdings" panose="05000000000000000000" pitchFamily="2" charset="2"/>
              <a:buChar char="v"/>
            </a:pPr>
            <a:r>
              <a:rPr lang="tr-TR" cap="none" dirty="0" smtClean="0"/>
              <a:t>Eller su altında iyice durulanır. </a:t>
            </a:r>
            <a:endParaRPr lang="tr-TR" cap="none" dirty="0"/>
          </a:p>
          <a:p>
            <a:pPr>
              <a:buClr>
                <a:srgbClr val="00B0F0"/>
              </a:buClr>
              <a:buFont typeface="Wingdings" panose="05000000000000000000" pitchFamily="2" charset="2"/>
              <a:buChar char="v"/>
            </a:pPr>
            <a:r>
              <a:rPr lang="tr-TR" cap="none" dirty="0" smtClean="0"/>
              <a:t> Eller bileklerden başlayarak kâğıt havlu ile kurulanır. </a:t>
            </a:r>
            <a:endParaRPr lang="tr-TR" cap="none" dirty="0"/>
          </a:p>
          <a:p>
            <a:pPr>
              <a:buClr>
                <a:srgbClr val="00B0F0"/>
              </a:buClr>
              <a:buFont typeface="Wingdings" panose="05000000000000000000" pitchFamily="2" charset="2"/>
              <a:buChar char="v"/>
            </a:pPr>
            <a:r>
              <a:rPr lang="tr-TR" cap="none" dirty="0" smtClean="0"/>
              <a:t> Aynı kâğıt havlu ile musluk kapatılır.</a:t>
            </a:r>
          </a:p>
          <a:p>
            <a:pPr>
              <a:buClr>
                <a:srgbClr val="00B0F0"/>
              </a:buClr>
              <a:buFont typeface="Wingdings" panose="05000000000000000000" pitchFamily="2" charset="2"/>
              <a:buChar char="v"/>
            </a:pPr>
            <a:r>
              <a:rPr lang="tr-TR" cap="none" dirty="0" smtClean="0"/>
              <a:t>Ellerin su ve sabunla yeterli sürede, doğru teknikle (elin her tarafına sabun ve su değecek şekilde) yıkanması korunmayı artırmak için önemlidir.</a:t>
            </a:r>
            <a:r>
              <a:rPr lang="tr-TR" dirty="0"/>
              <a:t/>
            </a:r>
            <a:br>
              <a:rPr lang="tr-TR" dirty="0"/>
            </a:br>
            <a:r>
              <a:rPr lang="tr-TR" dirty="0"/>
              <a:t> </a:t>
            </a:r>
          </a:p>
        </p:txBody>
      </p:sp>
    </p:spTree>
    <p:extLst>
      <p:ext uri="{BB962C8B-B14F-4D97-AF65-F5344CB8AC3E}">
        <p14:creationId xmlns:p14="http://schemas.microsoft.com/office/powerpoint/2010/main" val="3170262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373" y="121920"/>
            <a:ext cx="11975253" cy="6736080"/>
          </a:xfrm>
          <a:prstGeom prst="rect">
            <a:avLst/>
          </a:prstGeom>
        </p:spPr>
      </p:pic>
      <p:sp>
        <p:nvSpPr>
          <p:cNvPr id="3" name="Dikdörtgen 2"/>
          <p:cNvSpPr/>
          <p:nvPr/>
        </p:nvSpPr>
        <p:spPr>
          <a:xfrm>
            <a:off x="9421931" y="205996"/>
            <a:ext cx="2355541" cy="8250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45660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407" y="1219002"/>
            <a:ext cx="2152365" cy="2152365"/>
          </a:xfrm>
          <a:prstGeom prst="rect">
            <a:avLst/>
          </a:prstGeom>
          <a:ln>
            <a:noFill/>
          </a:ln>
          <a:effectLst>
            <a:softEdge rad="11250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5" y="4032816"/>
            <a:ext cx="1847850" cy="2466975"/>
          </a:xfrm>
          <a:prstGeom prst="ellipse">
            <a:avLst/>
          </a:prstGeom>
          <a:ln>
            <a:noFill/>
          </a:ln>
          <a:effectLst>
            <a:softEdge rad="112500"/>
          </a:effectLst>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997" y="621357"/>
            <a:ext cx="4289047" cy="2196945"/>
          </a:xfrm>
          <a:prstGeom prst="rect">
            <a:avLst/>
          </a:prstGeom>
          <a:ln>
            <a:noFill/>
          </a:ln>
          <a:effectLst>
            <a:softEdge rad="112500"/>
          </a:effectLst>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52013">
            <a:off x="8077111" y="3937787"/>
            <a:ext cx="3598911" cy="2341757"/>
          </a:xfrm>
          <a:prstGeom prst="rect">
            <a:avLst/>
          </a:prstGeom>
          <a:ln>
            <a:noFill/>
          </a:ln>
          <a:effectLst>
            <a:softEdge rad="112500"/>
          </a:effectLst>
        </p:spPr>
      </p:pic>
      <p:sp>
        <p:nvSpPr>
          <p:cNvPr id="2" name="Unvan 1"/>
          <p:cNvSpPr>
            <a:spLocks noGrp="1"/>
          </p:cNvSpPr>
          <p:nvPr>
            <p:ph type="title"/>
          </p:nvPr>
        </p:nvSpPr>
        <p:spPr>
          <a:xfrm>
            <a:off x="913775" y="40137"/>
            <a:ext cx="8438472" cy="1545621"/>
          </a:xfrm>
        </p:spPr>
        <p:txBody>
          <a:bodyPr/>
          <a:lstStyle/>
          <a:p>
            <a:r>
              <a:rPr lang="tr-TR" dirty="0" smtClean="0">
                <a:solidFill>
                  <a:srgbClr val="FF0000"/>
                </a:solidFill>
              </a:rPr>
              <a:t>Eller ne zaman yıkanmalıdır?</a:t>
            </a:r>
            <a:endParaRPr lang="tr-TR" dirty="0">
              <a:solidFill>
                <a:srgbClr val="FF0000"/>
              </a:solidFill>
            </a:endParaRPr>
          </a:p>
        </p:txBody>
      </p:sp>
      <p:sp>
        <p:nvSpPr>
          <p:cNvPr id="3" name="İçerik Yer Tutucusu 2"/>
          <p:cNvSpPr>
            <a:spLocks noGrp="1"/>
          </p:cNvSpPr>
          <p:nvPr>
            <p:ph idx="1"/>
          </p:nvPr>
        </p:nvSpPr>
        <p:spPr>
          <a:xfrm>
            <a:off x="2644554" y="1719829"/>
            <a:ext cx="5899621" cy="4321188"/>
          </a:xfrm>
        </p:spPr>
        <p:txBody>
          <a:bodyPr>
            <a:normAutofit fontScale="85000" lnSpcReduction="20000"/>
          </a:bodyPr>
          <a:lstStyle/>
          <a:p>
            <a:pPr>
              <a:buClr>
                <a:srgbClr val="00B0F0"/>
              </a:buClr>
              <a:buFont typeface="Wingdings" panose="05000000000000000000" pitchFamily="2" charset="2"/>
              <a:buChar char="v"/>
            </a:pPr>
            <a:r>
              <a:rPr lang="tr-TR" cap="none" dirty="0" smtClean="0"/>
              <a:t>Yemek yemeden önce ve yedikten sonra </a:t>
            </a:r>
          </a:p>
          <a:p>
            <a:pPr>
              <a:buClr>
                <a:srgbClr val="00B0F0"/>
              </a:buClr>
              <a:buFont typeface="Wingdings" panose="05000000000000000000" pitchFamily="2" charset="2"/>
              <a:buChar char="v"/>
            </a:pPr>
            <a:r>
              <a:rPr lang="tr-TR" cap="none" dirty="0" smtClean="0"/>
              <a:t>Tuvaletten çıktıktan sonra </a:t>
            </a:r>
          </a:p>
          <a:p>
            <a:pPr>
              <a:buClr>
                <a:srgbClr val="00B0F0"/>
              </a:buClr>
              <a:buFont typeface="Wingdings" panose="05000000000000000000" pitchFamily="2" charset="2"/>
              <a:buChar char="v"/>
            </a:pPr>
            <a:r>
              <a:rPr lang="tr-TR" cap="none" dirty="0" smtClean="0"/>
              <a:t>Diş, ağız ve yüz temizliğinden önce </a:t>
            </a:r>
          </a:p>
          <a:p>
            <a:pPr>
              <a:buClr>
                <a:srgbClr val="00B0F0"/>
              </a:buClr>
              <a:buFont typeface="Wingdings" panose="05000000000000000000" pitchFamily="2" charset="2"/>
              <a:buChar char="v"/>
            </a:pPr>
            <a:r>
              <a:rPr lang="tr-TR" cap="none" dirty="0" smtClean="0"/>
              <a:t>Öksürdükten, hapşırdıktan ve burnu temizledikten sonra </a:t>
            </a:r>
          </a:p>
          <a:p>
            <a:pPr>
              <a:buClr>
                <a:srgbClr val="00B0F0"/>
              </a:buClr>
              <a:buFont typeface="Wingdings" panose="05000000000000000000" pitchFamily="2" charset="2"/>
              <a:buChar char="v"/>
            </a:pPr>
            <a:r>
              <a:rPr lang="tr-TR" cap="none" dirty="0" smtClean="0"/>
              <a:t>Çöplere veya bozulmuş gıdalara dokunduktan sonra.</a:t>
            </a:r>
          </a:p>
          <a:p>
            <a:pPr>
              <a:buClr>
                <a:srgbClr val="00B0F0"/>
              </a:buClr>
              <a:buFont typeface="Wingdings" panose="05000000000000000000" pitchFamily="2" charset="2"/>
              <a:buChar char="v"/>
            </a:pPr>
            <a:r>
              <a:rPr lang="tr-TR" cap="none" dirty="0" smtClean="0"/>
              <a:t>Her teneffüsten sonra sınıfa girerken</a:t>
            </a:r>
          </a:p>
          <a:p>
            <a:pPr>
              <a:buClr>
                <a:srgbClr val="00B0F0"/>
              </a:buClr>
              <a:buFont typeface="Wingdings" panose="05000000000000000000" pitchFamily="2" charset="2"/>
              <a:buChar char="v"/>
            </a:pPr>
            <a:r>
              <a:rPr lang="tr-TR" cap="none" dirty="0" smtClean="0"/>
              <a:t>Toprak ve çamurla oynadıktan sonra</a:t>
            </a:r>
          </a:p>
          <a:p>
            <a:pPr>
              <a:buClr>
                <a:srgbClr val="00B0F0"/>
              </a:buClr>
              <a:buFont typeface="Wingdings" panose="05000000000000000000" pitchFamily="2" charset="2"/>
              <a:buChar char="v"/>
            </a:pPr>
            <a:r>
              <a:rPr lang="tr-TR" cap="none" dirty="0"/>
              <a:t>H</a:t>
            </a:r>
            <a:r>
              <a:rPr lang="tr-TR" cap="none" dirty="0" smtClean="0"/>
              <a:t>ayvanlara dokunduktan sonra</a:t>
            </a:r>
          </a:p>
          <a:p>
            <a:pPr>
              <a:buClr>
                <a:srgbClr val="00B0F0"/>
              </a:buClr>
              <a:buFont typeface="Wingdings" panose="05000000000000000000" pitchFamily="2" charset="2"/>
              <a:buChar char="v"/>
            </a:pPr>
            <a:r>
              <a:rPr lang="tr-TR" cap="none" dirty="0" smtClean="0"/>
              <a:t>Dışarıdan eve geldiğimizde</a:t>
            </a:r>
          </a:p>
          <a:p>
            <a:pPr>
              <a:buClr>
                <a:srgbClr val="00B0F0"/>
              </a:buClr>
              <a:buFont typeface="Wingdings" panose="05000000000000000000" pitchFamily="2" charset="2"/>
              <a:buChar char="v"/>
            </a:pPr>
            <a:r>
              <a:rPr lang="tr-TR" cap="none" dirty="0" smtClean="0"/>
              <a:t>Paraya dokunduğumuzda</a:t>
            </a:r>
          </a:p>
          <a:p>
            <a:pPr>
              <a:buClr>
                <a:srgbClr val="00B0F0"/>
              </a:buClr>
              <a:buFont typeface="Wingdings" panose="05000000000000000000" pitchFamily="2" charset="2"/>
              <a:buChar char="v"/>
            </a:pPr>
            <a:r>
              <a:rPr lang="tr-TR" cap="none" dirty="0" smtClean="0"/>
              <a:t>Kalabalık ortamlarda eller sıklıkla yıkanmalıdır.</a:t>
            </a:r>
          </a:p>
          <a:p>
            <a:pPr>
              <a:buClr>
                <a:srgbClr val="00B0F0"/>
              </a:buClr>
              <a:buFont typeface="Wingdings" panose="05000000000000000000" pitchFamily="2" charset="2"/>
              <a:buChar char="v"/>
            </a:pPr>
            <a:endParaRPr lang="tr-TR" cap="none" dirty="0" smtClean="0"/>
          </a:p>
          <a:p>
            <a:pPr>
              <a:buClr>
                <a:srgbClr val="00B0F0"/>
              </a:buClr>
              <a:buFont typeface="Wingdings" panose="05000000000000000000" pitchFamily="2" charset="2"/>
              <a:buChar char="v"/>
            </a:pPr>
            <a:endParaRPr lang="tr-TR" cap="none" dirty="0"/>
          </a:p>
        </p:txBody>
      </p:sp>
    </p:spTree>
    <p:extLst>
      <p:ext uri="{BB962C8B-B14F-4D97-AF65-F5344CB8AC3E}">
        <p14:creationId xmlns:p14="http://schemas.microsoft.com/office/powerpoint/2010/main" val="4029064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1124" y="4389120"/>
            <a:ext cx="2040442" cy="2179320"/>
          </a:xfrm>
          <a:prstGeom prst="rect">
            <a:avLst/>
          </a:prstGeom>
          <a:ln>
            <a:noFill/>
          </a:ln>
          <a:effectLst>
            <a:softEdge rad="11250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10" y="4968240"/>
            <a:ext cx="2857500" cy="1600200"/>
          </a:xfrm>
          <a:prstGeom prst="ellipse">
            <a:avLst/>
          </a:prstGeom>
          <a:ln>
            <a:noFill/>
          </a:ln>
          <a:effectLst>
            <a:softEdge rad="112500"/>
          </a:effectLst>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8137" y="179588"/>
            <a:ext cx="2925337" cy="2776784"/>
          </a:xfrm>
          <a:prstGeom prst="rect">
            <a:avLst/>
          </a:prstGeom>
          <a:ln>
            <a:noFill/>
          </a:ln>
          <a:effectLst>
            <a:softEdge rad="112500"/>
          </a:effectLst>
        </p:spPr>
      </p:pic>
      <p:sp>
        <p:nvSpPr>
          <p:cNvPr id="2" name="Unvan 1"/>
          <p:cNvSpPr>
            <a:spLocks noGrp="1"/>
          </p:cNvSpPr>
          <p:nvPr>
            <p:ph type="title"/>
          </p:nvPr>
        </p:nvSpPr>
        <p:spPr/>
        <p:txBody>
          <a:bodyPr/>
          <a:lstStyle/>
          <a:p>
            <a:pPr algn="l"/>
            <a:r>
              <a:rPr lang="tr-TR" dirty="0" smtClean="0">
                <a:solidFill>
                  <a:srgbClr val="FF0000"/>
                </a:solidFill>
              </a:rPr>
              <a:t>Eller kirli kalırsa ne olur?</a:t>
            </a:r>
            <a:endParaRPr lang="tr-TR" dirty="0">
              <a:solidFill>
                <a:srgbClr val="FF0000"/>
              </a:solidFill>
            </a:endParaRPr>
          </a:p>
        </p:txBody>
      </p:sp>
      <p:sp>
        <p:nvSpPr>
          <p:cNvPr id="3" name="İçerik Yer Tutucusu 2"/>
          <p:cNvSpPr>
            <a:spLocks noGrp="1"/>
          </p:cNvSpPr>
          <p:nvPr>
            <p:ph idx="1"/>
          </p:nvPr>
        </p:nvSpPr>
        <p:spPr>
          <a:xfrm>
            <a:off x="913775" y="2054673"/>
            <a:ext cx="10363826" cy="3424107"/>
          </a:xfrm>
        </p:spPr>
        <p:txBody>
          <a:bodyPr/>
          <a:lstStyle/>
          <a:p>
            <a:pPr>
              <a:buClr>
                <a:srgbClr val="00B0F0"/>
              </a:buClr>
              <a:buFont typeface="Wingdings" panose="05000000000000000000" pitchFamily="2" charset="2"/>
              <a:buChar char="v"/>
            </a:pPr>
            <a:r>
              <a:rPr lang="tr-TR" cap="none" dirty="0" smtClean="0"/>
              <a:t>Günlük yaşamımızda, en çok kirlenen organımız; </a:t>
            </a:r>
            <a:r>
              <a:rPr lang="tr-TR" b="1" cap="none" dirty="0" smtClean="0"/>
              <a:t>“ellerimizdir</a:t>
            </a:r>
            <a:r>
              <a:rPr lang="tr-TR" cap="none" dirty="0" smtClean="0"/>
              <a:t>. Çünkü “mikroorganizmalar (bakteriler, virüsler, parazitler, mantarlar vb.) havada, suda, toprakta yaşayabildikleri için ellerimiz dokunduğumuz her şeyden çok kolay kirlenmektedir.” </a:t>
            </a:r>
          </a:p>
          <a:p>
            <a:pPr>
              <a:buClr>
                <a:srgbClr val="00B0F0"/>
              </a:buClr>
              <a:buFont typeface="Wingdings" panose="05000000000000000000" pitchFamily="2" charset="2"/>
              <a:buChar char="v"/>
            </a:pPr>
            <a:r>
              <a:rPr lang="tr-TR" cap="none" dirty="0" smtClean="0"/>
              <a:t>Bu kirlilik; kalp ve damar hastalıkları ve de solunum sistemi hastalıklarından pek çok olumsuzluğun yaşanmasına neden olmaktadır.</a:t>
            </a:r>
          </a:p>
          <a:p>
            <a:pPr>
              <a:buClr>
                <a:srgbClr val="00B0F0"/>
              </a:buClr>
              <a:buFont typeface="Wingdings" panose="05000000000000000000" pitchFamily="2" charset="2"/>
              <a:buChar char="v"/>
            </a:pPr>
            <a:r>
              <a:rPr lang="tr-TR" cap="none" dirty="0" smtClean="0"/>
              <a:t>Bulaşıcı hastalıklar yayılabilir.</a:t>
            </a:r>
          </a:p>
          <a:p>
            <a:pPr>
              <a:buClr>
                <a:srgbClr val="00B0F0"/>
              </a:buClr>
              <a:buFont typeface="Wingdings" panose="05000000000000000000" pitchFamily="2" charset="2"/>
              <a:buChar char="v"/>
            </a:pPr>
            <a:r>
              <a:rPr lang="tr-TR" cap="none" dirty="0" smtClean="0"/>
              <a:t>Mikropların vücuda girmesine, kirin taşınmasına, cilt hastalıklarına neden olabilir.</a:t>
            </a:r>
          </a:p>
          <a:p>
            <a:endParaRPr lang="tr-TR" cap="none" dirty="0"/>
          </a:p>
        </p:txBody>
      </p:sp>
    </p:spTree>
    <p:extLst>
      <p:ext uri="{BB962C8B-B14F-4D97-AF65-F5344CB8AC3E}">
        <p14:creationId xmlns:p14="http://schemas.microsoft.com/office/powerpoint/2010/main" val="2580761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791" y="142294"/>
            <a:ext cx="4596319" cy="4596319"/>
          </a:xfrm>
          <a:prstGeom prst="ellipse">
            <a:avLst/>
          </a:prstGeom>
          <a:ln>
            <a:noFill/>
          </a:ln>
          <a:effectLst>
            <a:softEdge rad="112500"/>
          </a:effectLst>
        </p:spPr>
      </p:pic>
      <p:sp>
        <p:nvSpPr>
          <p:cNvPr id="2" name="Unvan 1"/>
          <p:cNvSpPr>
            <a:spLocks noGrp="1"/>
          </p:cNvSpPr>
          <p:nvPr>
            <p:ph type="title"/>
          </p:nvPr>
        </p:nvSpPr>
        <p:spPr>
          <a:xfrm>
            <a:off x="6538586" y="834035"/>
            <a:ext cx="5300918" cy="1105609"/>
          </a:xfrm>
        </p:spPr>
        <p:txBody>
          <a:bodyPr/>
          <a:lstStyle/>
          <a:p>
            <a:pPr algn="l"/>
            <a:r>
              <a:rPr lang="tr-TR" sz="3200" dirty="0">
                <a:solidFill>
                  <a:srgbClr val="FF0000"/>
                </a:solidFill>
              </a:rPr>
              <a:t>Ağız ve diş </a:t>
            </a:r>
            <a:r>
              <a:rPr lang="tr-TR" sz="3200" dirty="0" smtClean="0">
                <a:solidFill>
                  <a:srgbClr val="FF0000"/>
                </a:solidFill>
              </a:rPr>
              <a:t>temizliği</a:t>
            </a:r>
            <a:endParaRPr lang="tr-TR" dirty="0">
              <a:solidFill>
                <a:srgbClr val="FF0000"/>
              </a:solidFill>
            </a:endParaRPr>
          </a:p>
        </p:txBody>
      </p:sp>
      <p:sp>
        <p:nvSpPr>
          <p:cNvPr id="3" name="İçerik Yer Tutucusu 2"/>
          <p:cNvSpPr>
            <a:spLocks noGrp="1"/>
          </p:cNvSpPr>
          <p:nvPr>
            <p:ph idx="1"/>
          </p:nvPr>
        </p:nvSpPr>
        <p:spPr>
          <a:xfrm>
            <a:off x="5924094" y="1780951"/>
            <a:ext cx="5374383" cy="2579610"/>
          </a:xfrm>
        </p:spPr>
        <p:txBody>
          <a:bodyPr>
            <a:normAutofit fontScale="92500" lnSpcReduction="20000"/>
          </a:bodyPr>
          <a:lstStyle/>
          <a:p>
            <a:pPr marL="0" indent="0">
              <a:buNone/>
            </a:pPr>
            <a:r>
              <a:rPr lang="tr-TR" cap="none" dirty="0" smtClean="0"/>
              <a:t>Dişler günde iki kez, kahvaltıdan sonra ve yatmadan önce, çocuklara özel bir diş macunu kullanılarak fırçalanır.</a:t>
            </a:r>
          </a:p>
          <a:p>
            <a:pPr marL="0" indent="0">
              <a:buNone/>
            </a:pPr>
            <a:r>
              <a:rPr lang="tr-TR" cap="none" dirty="0" smtClean="0"/>
              <a:t>Dişler </a:t>
            </a:r>
            <a:r>
              <a:rPr lang="tr-TR" cap="none" dirty="0"/>
              <a:t>arasında kalan yemek </a:t>
            </a:r>
            <a:r>
              <a:rPr lang="tr-TR" cap="none" dirty="0" smtClean="0"/>
              <a:t>artıkları yatmadan evvel ebeveyn yardımıyla diş ipi kullanılarak çıkarılmalı sonra dişler fırçalanmalıdır.</a:t>
            </a:r>
          </a:p>
          <a:p>
            <a:pPr marL="0" indent="0">
              <a:buNone/>
            </a:pPr>
            <a:r>
              <a:rPr lang="tr-TR" cap="none" dirty="0" smtClean="0"/>
              <a:t>Gün içerisinde yiyecek ya da içecek tüketildiğinde ağız su ile çalkalanarak kalan yemek artıkları temizlenmelidir.</a:t>
            </a:r>
          </a:p>
        </p:txBody>
      </p:sp>
      <p:sp>
        <p:nvSpPr>
          <p:cNvPr id="5" name="Metin kutusu 4"/>
          <p:cNvSpPr txBox="1"/>
          <p:nvPr/>
        </p:nvSpPr>
        <p:spPr>
          <a:xfrm>
            <a:off x="602699" y="4434215"/>
            <a:ext cx="10020822" cy="2100062"/>
          </a:xfrm>
          <a:prstGeom prst="rect">
            <a:avLst/>
          </a:prstGeom>
          <a:noFill/>
        </p:spPr>
        <p:txBody>
          <a:bodyPr wrap="square" rtlCol="0">
            <a:spAutoFit/>
          </a:bodyPr>
          <a:lstStyle/>
          <a:p>
            <a:pPr lvl="0">
              <a:lnSpc>
                <a:spcPct val="90000"/>
              </a:lnSpc>
              <a:spcBef>
                <a:spcPts val="1400"/>
              </a:spcBef>
              <a:buClr>
                <a:srgbClr val="1CADE4"/>
              </a:buClr>
              <a:buSzPct val="80000"/>
            </a:pPr>
            <a:r>
              <a:rPr lang="tr-TR" sz="2200" dirty="0">
                <a:solidFill>
                  <a:srgbClr val="FF0000"/>
                </a:solidFill>
              </a:rPr>
              <a:t>Çocuklar dişlerini nasıl fırçalamalıdır? </a:t>
            </a:r>
          </a:p>
          <a:p>
            <a:pPr lvl="0">
              <a:lnSpc>
                <a:spcPct val="90000"/>
              </a:lnSpc>
              <a:spcBef>
                <a:spcPts val="1400"/>
              </a:spcBef>
              <a:buClr>
                <a:srgbClr val="1CADE4"/>
              </a:buClr>
              <a:buSzPct val="80000"/>
            </a:pPr>
            <a:r>
              <a:rPr lang="tr-TR" sz="2200" dirty="0">
                <a:solidFill>
                  <a:srgbClr val="1CADE4"/>
                </a:solidFill>
              </a:rPr>
              <a:t>Fırçanıza nohut tanesi büyüklüğünde diş macunu alın. Dişlerinizi kapatıp, yuvarlak hareketlerle ön dişlerinizin görünen yüzlerini fırçalayın. Yine dişleriniz kapalı iken yuvarlak hareketlerle her iki taraftaki arka dişleri de fırçalayın. Ağzınızı açıp, arka dişlerinizin çiğneyici yüzeylerini ileri geri hareketlerle fırçalayın. En son nazikçe dilinizi fırçalayıp ağzınızı bol su ile çalkalayın.</a:t>
            </a:r>
          </a:p>
        </p:txBody>
      </p:sp>
    </p:spTree>
    <p:extLst>
      <p:ext uri="{BB962C8B-B14F-4D97-AF65-F5344CB8AC3E}">
        <p14:creationId xmlns:p14="http://schemas.microsoft.com/office/powerpoint/2010/main" val="3114145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232" y="275573"/>
            <a:ext cx="9572723" cy="6338540"/>
          </a:xfrm>
        </p:spPr>
      </p:pic>
      <p:sp>
        <p:nvSpPr>
          <p:cNvPr id="2" name="Unvan 1"/>
          <p:cNvSpPr>
            <a:spLocks noGrp="1"/>
          </p:cNvSpPr>
          <p:nvPr>
            <p:ph type="title"/>
          </p:nvPr>
        </p:nvSpPr>
        <p:spPr>
          <a:xfrm>
            <a:off x="1475233" y="118645"/>
            <a:ext cx="9777984" cy="878709"/>
          </a:xfrm>
        </p:spPr>
        <p:txBody>
          <a:bodyPr/>
          <a:lstStyle/>
          <a:p>
            <a:pPr algn="l"/>
            <a:r>
              <a:rPr lang="tr-TR" dirty="0" smtClean="0">
                <a:solidFill>
                  <a:srgbClr val="00B0F0"/>
                </a:solidFill>
              </a:rPr>
              <a:t>		Dişler nasıl fırçalanmalı? </a:t>
            </a:r>
            <a:endParaRPr lang="tr-TR" dirty="0">
              <a:solidFill>
                <a:srgbClr val="00B0F0"/>
              </a:solidFill>
            </a:endParaRPr>
          </a:p>
        </p:txBody>
      </p:sp>
    </p:spTree>
    <p:extLst>
      <p:ext uri="{BB962C8B-B14F-4D97-AF65-F5344CB8AC3E}">
        <p14:creationId xmlns:p14="http://schemas.microsoft.com/office/powerpoint/2010/main" val="428393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44444" y="765717"/>
            <a:ext cx="9875520" cy="1356360"/>
          </a:xfrm>
        </p:spPr>
        <p:txBody>
          <a:bodyPr/>
          <a:lstStyle/>
          <a:p>
            <a:r>
              <a:rPr lang="tr-TR" b="1" dirty="0" smtClean="0">
                <a:solidFill>
                  <a:srgbClr val="FF0000"/>
                </a:solidFill>
              </a:rPr>
              <a:t>Sağlıklı Yaşam</a:t>
            </a:r>
            <a:r>
              <a:rPr lang="tr-TR" dirty="0"/>
              <a:t/>
            </a:r>
            <a:br>
              <a:rPr lang="tr-TR" dirty="0"/>
            </a:br>
            <a:endParaRPr lang="tr-TR" dirty="0"/>
          </a:p>
        </p:txBody>
      </p:sp>
      <p:sp>
        <p:nvSpPr>
          <p:cNvPr id="3" name="İçerik Yer Tutucusu 2"/>
          <p:cNvSpPr>
            <a:spLocks noGrp="1"/>
          </p:cNvSpPr>
          <p:nvPr>
            <p:ph idx="1"/>
          </p:nvPr>
        </p:nvSpPr>
        <p:spPr>
          <a:xfrm>
            <a:off x="1143000" y="1835121"/>
            <a:ext cx="4309946" cy="3662618"/>
          </a:xfrm>
        </p:spPr>
        <p:txBody>
          <a:bodyPr>
            <a:normAutofit/>
          </a:bodyPr>
          <a:lstStyle/>
          <a:p>
            <a:pPr marL="45720" indent="0">
              <a:buNone/>
            </a:pPr>
            <a:r>
              <a:rPr lang="tr-TR" dirty="0"/>
              <a:t>Sağlıklı yaşam, bedenen ve ruhen sağlıklı</a:t>
            </a:r>
            <a:r>
              <a:rPr lang="tr-TR" dirty="0" smtClean="0"/>
              <a:t>, </a:t>
            </a:r>
            <a:r>
              <a:rPr lang="tr-TR" dirty="0" smtClean="0"/>
              <a:t>dinç, </a:t>
            </a:r>
            <a:r>
              <a:rPr lang="tr-TR" dirty="0"/>
              <a:t>iyi, mutlu hissettiren bir yaşam şeklidir</a:t>
            </a:r>
            <a:r>
              <a:rPr lang="tr-TR" dirty="0" smtClean="0"/>
              <a:t>.</a:t>
            </a:r>
            <a:r>
              <a:rPr lang="tr-TR" dirty="0"/>
              <a:t> </a:t>
            </a:r>
            <a:endParaRPr lang="tr-TR" dirty="0" smtClean="0"/>
          </a:p>
          <a:p>
            <a:pPr marL="45720" indent="0">
              <a:buNone/>
            </a:pPr>
            <a:endParaRPr lang="tr-TR" dirty="0" smtClean="0"/>
          </a:p>
          <a:p>
            <a:pPr marL="45720" indent="0">
              <a:buNone/>
            </a:pPr>
            <a:r>
              <a:rPr lang="tr-TR" dirty="0" smtClean="0"/>
              <a:t>Sağlıklı yaşam; yeterli ve dengeli beslenmeyi, spor ve egzersiz yapmayı, uyku düzenini, temizliğe özen göstermeyi içinde barındırmaktadır.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4411" y="1835121"/>
            <a:ext cx="5455735" cy="3637156"/>
          </a:xfrm>
          <a:prstGeom prst="rect">
            <a:avLst/>
          </a:prstGeom>
        </p:spPr>
      </p:pic>
    </p:spTree>
    <p:extLst>
      <p:ext uri="{BB962C8B-B14F-4D97-AF65-F5344CB8AC3E}">
        <p14:creationId xmlns:p14="http://schemas.microsoft.com/office/powerpoint/2010/main" val="1584429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15219" y="770915"/>
            <a:ext cx="10364451" cy="1596177"/>
          </a:xfrm>
        </p:spPr>
        <p:txBody>
          <a:bodyPr/>
          <a:lstStyle/>
          <a:p>
            <a:pPr algn="l"/>
            <a:r>
              <a:rPr lang="tr-TR" dirty="0" smtClean="0">
                <a:solidFill>
                  <a:srgbClr val="FF0000"/>
                </a:solidFill>
              </a:rPr>
              <a:t>Tırnak kesimi</a:t>
            </a:r>
            <a:endParaRPr lang="tr-TR" dirty="0">
              <a:solidFill>
                <a:srgbClr val="FF0000"/>
              </a:solidFill>
            </a:endParaRPr>
          </a:p>
        </p:txBody>
      </p:sp>
      <p:sp>
        <p:nvSpPr>
          <p:cNvPr id="3" name="İçerik Yer Tutucusu 2"/>
          <p:cNvSpPr>
            <a:spLocks noGrp="1"/>
          </p:cNvSpPr>
          <p:nvPr>
            <p:ph idx="1"/>
          </p:nvPr>
        </p:nvSpPr>
        <p:spPr>
          <a:xfrm>
            <a:off x="590388" y="2330779"/>
            <a:ext cx="10363826" cy="3424107"/>
          </a:xfrm>
        </p:spPr>
        <p:txBody>
          <a:bodyPr/>
          <a:lstStyle/>
          <a:p>
            <a:pPr>
              <a:buClr>
                <a:srgbClr val="00B0F0"/>
              </a:buClr>
              <a:buFont typeface="Wingdings" panose="05000000000000000000" pitchFamily="2" charset="2"/>
              <a:buChar char="v"/>
            </a:pPr>
            <a:r>
              <a:rPr lang="tr-TR" cap="none" dirty="0"/>
              <a:t>E</a:t>
            </a:r>
            <a:r>
              <a:rPr lang="tr-TR" cap="none" dirty="0" smtClean="0"/>
              <a:t>l tırnakları oval şekilde ve haftada 1 kere kesmelidir. </a:t>
            </a:r>
          </a:p>
          <a:p>
            <a:pPr>
              <a:buClr>
                <a:srgbClr val="00B0F0"/>
              </a:buClr>
              <a:buFont typeface="Wingdings" panose="05000000000000000000" pitchFamily="2" charset="2"/>
              <a:buChar char="v"/>
            </a:pPr>
            <a:r>
              <a:rPr lang="tr-TR" cap="none" dirty="0" smtClean="0"/>
              <a:t>Ayak tırnakları 2 haftada bir kere ve düz şekilde kesilmelidir.</a:t>
            </a:r>
            <a:r>
              <a:rPr lang="tr-TR" cap="none" dirty="0"/>
              <a:t> </a:t>
            </a:r>
            <a:endParaRPr lang="tr-TR" cap="none" dirty="0" smtClean="0"/>
          </a:p>
          <a:p>
            <a:pPr>
              <a:buClr>
                <a:srgbClr val="00B0F0"/>
              </a:buClr>
              <a:buFont typeface="Wingdings" panose="05000000000000000000" pitchFamily="2" charset="2"/>
              <a:buChar char="v"/>
            </a:pPr>
            <a:r>
              <a:rPr lang="tr-TR" cap="none" dirty="0" smtClean="0"/>
              <a:t>Tırnaklar </a:t>
            </a:r>
            <a:r>
              <a:rPr lang="tr-TR" cap="none" dirty="0"/>
              <a:t>kesildikten sonra eller ve ayaklar yıkanırken tırnak altlarında biriken </a:t>
            </a:r>
            <a:r>
              <a:rPr lang="tr-TR" cap="none" dirty="0" smtClean="0"/>
              <a:t>kirlerde </a:t>
            </a:r>
            <a:r>
              <a:rPr lang="tr-TR" cap="none" dirty="0"/>
              <a:t>çıkarılmalıdır.</a:t>
            </a:r>
          </a:p>
          <a:p>
            <a:endParaRPr lang="tr-TR" cap="none"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677" y="4042832"/>
            <a:ext cx="3683620" cy="20444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032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090" y="2983647"/>
            <a:ext cx="3434576" cy="3434576"/>
          </a:xfrm>
          <a:prstGeom prst="ellipse">
            <a:avLst/>
          </a:prstGeom>
          <a:ln>
            <a:noFill/>
          </a:ln>
          <a:effectLst>
            <a:softEdge rad="112500"/>
          </a:effectLst>
        </p:spPr>
      </p:pic>
      <p:sp>
        <p:nvSpPr>
          <p:cNvPr id="2" name="Unvan 1"/>
          <p:cNvSpPr>
            <a:spLocks noGrp="1"/>
          </p:cNvSpPr>
          <p:nvPr>
            <p:ph type="title"/>
          </p:nvPr>
        </p:nvSpPr>
        <p:spPr>
          <a:xfrm>
            <a:off x="1230766" y="575843"/>
            <a:ext cx="10364451" cy="1596177"/>
          </a:xfrm>
        </p:spPr>
        <p:txBody>
          <a:bodyPr/>
          <a:lstStyle/>
          <a:p>
            <a:pPr algn="l"/>
            <a:r>
              <a:rPr lang="tr-TR" dirty="0" smtClean="0">
                <a:solidFill>
                  <a:srgbClr val="FF0000"/>
                </a:solidFill>
              </a:rPr>
              <a:t>Duş almak</a:t>
            </a:r>
            <a:endParaRPr lang="tr-TR" dirty="0">
              <a:solidFill>
                <a:srgbClr val="FF0000"/>
              </a:solidFill>
            </a:endParaRPr>
          </a:p>
        </p:txBody>
      </p:sp>
      <p:sp>
        <p:nvSpPr>
          <p:cNvPr id="3" name="İçerik Yer Tutucusu 2"/>
          <p:cNvSpPr>
            <a:spLocks noGrp="1"/>
          </p:cNvSpPr>
          <p:nvPr>
            <p:ph idx="1"/>
          </p:nvPr>
        </p:nvSpPr>
        <p:spPr>
          <a:xfrm>
            <a:off x="686289" y="1967507"/>
            <a:ext cx="10363826" cy="3424107"/>
          </a:xfrm>
        </p:spPr>
        <p:txBody>
          <a:bodyPr/>
          <a:lstStyle/>
          <a:p>
            <a:pPr>
              <a:buClr>
                <a:srgbClr val="00B0F0"/>
              </a:buClr>
              <a:buFont typeface="Wingdings" panose="05000000000000000000" pitchFamily="2" charset="2"/>
              <a:buChar char="v"/>
            </a:pPr>
            <a:r>
              <a:rPr lang="tr-TR" cap="none" dirty="0" smtClean="0"/>
              <a:t>Vücutta gün içerisinde oluşan ter, kir ve ölü deriler; duşta şampuanla saçlar yıkanarak, köpüklü kese ile vücut sürünerek temizlenir.</a:t>
            </a:r>
          </a:p>
          <a:p>
            <a:pPr>
              <a:buClr>
                <a:srgbClr val="00B0F0"/>
              </a:buClr>
              <a:buFont typeface="Wingdings" panose="05000000000000000000" pitchFamily="2" charset="2"/>
              <a:buChar char="v"/>
            </a:pPr>
            <a:r>
              <a:rPr lang="tr-TR" cap="none" dirty="0" smtClean="0"/>
              <a:t>Sıcak günlerde her gün duş alınır.</a:t>
            </a:r>
          </a:p>
          <a:p>
            <a:pPr>
              <a:buClr>
                <a:srgbClr val="00B0F0"/>
              </a:buClr>
              <a:buFont typeface="Wingdings" panose="05000000000000000000" pitchFamily="2" charset="2"/>
              <a:buChar char="v"/>
            </a:pPr>
            <a:r>
              <a:rPr lang="tr-TR" cap="none" dirty="0" smtClean="0"/>
              <a:t>Soğuk günlerde haftada en az 2 kere duş alınır</a:t>
            </a:r>
            <a:r>
              <a:rPr lang="tr-TR" cap="none" dirty="0"/>
              <a:t>. </a:t>
            </a:r>
            <a:endParaRPr lang="tr-TR" cap="none" dirty="0" smtClean="0"/>
          </a:p>
          <a:p>
            <a:pPr>
              <a:buClr>
                <a:srgbClr val="00B0F0"/>
              </a:buClr>
              <a:buFont typeface="Wingdings" panose="05000000000000000000" pitchFamily="2" charset="2"/>
              <a:buChar char="v"/>
            </a:pPr>
            <a:r>
              <a:rPr lang="tr-TR" cap="none" dirty="0" smtClean="0"/>
              <a:t>Kendinize ait </a:t>
            </a:r>
            <a:r>
              <a:rPr lang="tr-TR" cap="none" dirty="0"/>
              <a:t>olan havlu ile </a:t>
            </a:r>
            <a:r>
              <a:rPr lang="tr-TR" cap="none" dirty="0" smtClean="0"/>
              <a:t>kurulanılır.</a:t>
            </a:r>
          </a:p>
          <a:p>
            <a:pPr>
              <a:buClr>
                <a:srgbClr val="00B0F0"/>
              </a:buClr>
              <a:buFont typeface="Wingdings" panose="05000000000000000000" pitchFamily="2" charset="2"/>
              <a:buChar char="v"/>
            </a:pPr>
            <a:r>
              <a:rPr lang="tr-TR" cap="none" dirty="0" smtClean="0"/>
              <a:t>Duştan sonra kulak çubukları ile dikkatlice kulak temizliği yapılır.</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846" y="4989473"/>
            <a:ext cx="3209925"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6429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55943" y="583626"/>
            <a:ext cx="9875520" cy="1356360"/>
          </a:xfrm>
        </p:spPr>
        <p:txBody>
          <a:bodyPr/>
          <a:lstStyle/>
          <a:p>
            <a:pPr algn="l"/>
            <a:r>
              <a:rPr lang="tr-TR" dirty="0">
                <a:solidFill>
                  <a:srgbClr val="FF0000"/>
                </a:solidFill>
              </a:rPr>
              <a:t>S</a:t>
            </a:r>
            <a:r>
              <a:rPr lang="tr-TR" dirty="0" smtClean="0">
                <a:solidFill>
                  <a:srgbClr val="FF0000"/>
                </a:solidFill>
              </a:rPr>
              <a:t>açlar</a:t>
            </a:r>
            <a:endParaRPr lang="tr-TR" dirty="0">
              <a:solidFill>
                <a:srgbClr val="FF0000"/>
              </a:solidFill>
            </a:endParaRPr>
          </a:p>
        </p:txBody>
      </p:sp>
      <p:sp>
        <p:nvSpPr>
          <p:cNvPr id="3" name="İçerik Yer Tutucusu 2"/>
          <p:cNvSpPr>
            <a:spLocks noGrp="1"/>
          </p:cNvSpPr>
          <p:nvPr>
            <p:ph idx="1"/>
          </p:nvPr>
        </p:nvSpPr>
        <p:spPr/>
        <p:txBody>
          <a:bodyPr/>
          <a:lstStyle/>
          <a:p>
            <a:pPr>
              <a:buClr>
                <a:srgbClr val="00B0F0"/>
              </a:buClr>
              <a:buFont typeface="Wingdings" panose="05000000000000000000" pitchFamily="2" charset="2"/>
              <a:buChar char="v"/>
            </a:pPr>
            <a:r>
              <a:rPr lang="tr-TR" cap="none" dirty="0" smtClean="0"/>
              <a:t>Saçlar her gün taranmalı ve özenle şekillendirilmedir.</a:t>
            </a:r>
          </a:p>
          <a:p>
            <a:pPr>
              <a:buClr>
                <a:srgbClr val="00B0F0"/>
              </a:buClr>
              <a:buFont typeface="Wingdings" panose="05000000000000000000" pitchFamily="2" charset="2"/>
              <a:buChar char="v"/>
            </a:pPr>
            <a:r>
              <a:rPr lang="tr-TR" cap="none" dirty="0" smtClean="0"/>
              <a:t>Kirli ellerle saçlara dokunulmamalıdır.</a:t>
            </a:r>
          </a:p>
          <a:p>
            <a:pPr>
              <a:buClr>
                <a:srgbClr val="00B0F0"/>
              </a:buClr>
              <a:buFont typeface="Wingdings" panose="05000000000000000000" pitchFamily="2" charset="2"/>
              <a:buChar char="v"/>
            </a:pPr>
            <a:r>
              <a:rPr lang="tr-TR" cap="none" dirty="0" smtClean="0"/>
              <a:t>Erkek çocukların saçları belirli aralıklarla (45 gün) tıraş ettirilmelidirler.</a:t>
            </a:r>
          </a:p>
          <a:p>
            <a:pPr marL="0" indent="0">
              <a:buNone/>
            </a:pPr>
            <a:endParaRPr lang="tr-TR" cap="none"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5290" y="810389"/>
            <a:ext cx="3058194" cy="21315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617" y="3834148"/>
            <a:ext cx="3058194" cy="2035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817" y="4242141"/>
            <a:ext cx="3052632" cy="2035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5819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110" y="1287780"/>
            <a:ext cx="2901641" cy="38688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Unvan 1"/>
          <p:cNvSpPr>
            <a:spLocks noGrp="1"/>
          </p:cNvSpPr>
          <p:nvPr>
            <p:ph type="title"/>
          </p:nvPr>
        </p:nvSpPr>
        <p:spPr>
          <a:xfrm>
            <a:off x="1422698" y="899532"/>
            <a:ext cx="9674751" cy="1356360"/>
          </a:xfrm>
        </p:spPr>
        <p:txBody>
          <a:bodyPr/>
          <a:lstStyle/>
          <a:p>
            <a:pPr algn="l"/>
            <a:r>
              <a:rPr lang="tr-TR" dirty="0">
                <a:solidFill>
                  <a:srgbClr val="FF0000"/>
                </a:solidFill>
              </a:rPr>
              <a:t>K</a:t>
            </a:r>
            <a:r>
              <a:rPr lang="tr-TR" dirty="0" smtClean="0">
                <a:solidFill>
                  <a:srgbClr val="FF0000"/>
                </a:solidFill>
              </a:rPr>
              <a:t>ıyafetler</a:t>
            </a:r>
            <a:endParaRPr lang="tr-TR" dirty="0">
              <a:solidFill>
                <a:srgbClr val="FF0000"/>
              </a:solidFill>
            </a:endParaRPr>
          </a:p>
        </p:txBody>
      </p:sp>
      <p:sp>
        <p:nvSpPr>
          <p:cNvPr id="3" name="İçerik Yer Tutucusu 2"/>
          <p:cNvSpPr>
            <a:spLocks noGrp="1"/>
          </p:cNvSpPr>
          <p:nvPr>
            <p:ph idx="1"/>
          </p:nvPr>
        </p:nvSpPr>
        <p:spPr>
          <a:xfrm>
            <a:off x="1087244" y="2358483"/>
            <a:ext cx="6417961" cy="4038600"/>
          </a:xfrm>
        </p:spPr>
        <p:txBody>
          <a:bodyPr/>
          <a:lstStyle/>
          <a:p>
            <a:pPr>
              <a:buClr>
                <a:srgbClr val="00B0F0"/>
              </a:buClr>
              <a:buFont typeface="Wingdings" panose="05000000000000000000" pitchFamily="2" charset="2"/>
              <a:buChar char="v"/>
            </a:pPr>
            <a:r>
              <a:rPr lang="tr-TR" cap="none" dirty="0" smtClean="0"/>
              <a:t>İç çamaşırları her gün değiştirilmedir.</a:t>
            </a:r>
          </a:p>
          <a:p>
            <a:pPr>
              <a:buClr>
                <a:srgbClr val="00B0F0"/>
              </a:buClr>
              <a:buFont typeface="Wingdings" panose="05000000000000000000" pitchFamily="2" charset="2"/>
              <a:buChar char="v"/>
            </a:pPr>
            <a:r>
              <a:rPr lang="tr-TR" cap="none" dirty="0" smtClean="0"/>
              <a:t>Okul kıyafetleri eve gidildiğinde çıkarılıp askıya asılmalıdır.</a:t>
            </a:r>
          </a:p>
          <a:p>
            <a:pPr>
              <a:buClr>
                <a:srgbClr val="00B0F0"/>
              </a:buClr>
              <a:buFont typeface="Wingdings" panose="05000000000000000000" pitchFamily="2" charset="2"/>
              <a:buChar char="v"/>
            </a:pPr>
            <a:r>
              <a:rPr lang="tr-TR" cap="none" dirty="0" smtClean="0"/>
              <a:t>Akşam yatarken pijamalar giyilmelidir.</a:t>
            </a:r>
          </a:p>
          <a:p>
            <a:pPr>
              <a:buClr>
                <a:srgbClr val="00B0F0"/>
              </a:buClr>
              <a:buFont typeface="Wingdings" panose="05000000000000000000" pitchFamily="2" charset="2"/>
              <a:buChar char="v"/>
            </a:pPr>
            <a:r>
              <a:rPr lang="tr-TR" cap="none" dirty="0" smtClean="0"/>
              <a:t>Kıyafetlerimiz temiz olup güzel kokmalıdır.</a:t>
            </a:r>
          </a:p>
          <a:p>
            <a:pPr>
              <a:buClr>
                <a:srgbClr val="00B0F0"/>
              </a:buClr>
              <a:buFont typeface="Wingdings" panose="05000000000000000000" pitchFamily="2" charset="2"/>
              <a:buChar char="v"/>
            </a:pPr>
            <a:r>
              <a:rPr lang="tr-TR" cap="none" dirty="0" smtClean="0"/>
              <a:t>Dar kıyafetler kan dolaşımını olumsuz etkilediği için </a:t>
            </a:r>
            <a:r>
              <a:rPr lang="tr-TR" cap="none" dirty="0" smtClean="0"/>
              <a:t/>
            </a:r>
            <a:br>
              <a:rPr lang="tr-TR" cap="none" dirty="0" smtClean="0"/>
            </a:br>
            <a:r>
              <a:rPr lang="tr-TR" cap="none" dirty="0" smtClean="0"/>
              <a:t>dar </a:t>
            </a:r>
            <a:r>
              <a:rPr lang="tr-TR" cap="none" dirty="0" smtClean="0"/>
              <a:t>ve sıkan kıyafetler yerine rahat, esnek </a:t>
            </a:r>
            <a:r>
              <a:rPr lang="tr-TR" cap="none" dirty="0" smtClean="0"/>
              <a:t/>
            </a:r>
            <a:br>
              <a:rPr lang="tr-TR" cap="none" dirty="0" smtClean="0"/>
            </a:br>
            <a:r>
              <a:rPr lang="tr-TR" cap="none" dirty="0" smtClean="0"/>
              <a:t>kıyafetler </a:t>
            </a:r>
            <a:r>
              <a:rPr lang="tr-TR" cap="none" dirty="0" smtClean="0"/>
              <a:t>tercih edilmelidir.</a:t>
            </a:r>
          </a:p>
          <a:p>
            <a:pPr marL="0" indent="0">
              <a:buNone/>
            </a:pPr>
            <a:endParaRPr lang="tr-TR" cap="none" dirty="0"/>
          </a:p>
        </p:txBody>
      </p:sp>
    </p:spTree>
    <p:extLst>
      <p:ext uri="{BB962C8B-B14F-4D97-AF65-F5344CB8AC3E}">
        <p14:creationId xmlns:p14="http://schemas.microsoft.com/office/powerpoint/2010/main" val="4140256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3000" y="2116775"/>
            <a:ext cx="9872871" cy="4038600"/>
          </a:xfrm>
        </p:spPr>
        <p:txBody>
          <a:bodyPr/>
          <a:lstStyle/>
          <a:p>
            <a:pPr marL="45720" indent="0" algn="ctr">
              <a:buNone/>
            </a:pPr>
            <a:endParaRPr lang="tr-TR" dirty="0" smtClean="0"/>
          </a:p>
          <a:p>
            <a:pPr marL="45720" indent="0" algn="ctr">
              <a:buNone/>
            </a:pPr>
            <a:endParaRPr lang="tr-TR" dirty="0"/>
          </a:p>
          <a:p>
            <a:pPr marL="45720" indent="0" algn="ctr">
              <a:buNone/>
            </a:pPr>
            <a:endParaRPr lang="tr-TR" dirty="0" smtClean="0"/>
          </a:p>
          <a:p>
            <a:pPr marL="45720" indent="0" algn="ctr">
              <a:buNone/>
            </a:pPr>
            <a:endParaRPr lang="tr-TR" sz="3600" b="1" dirty="0" smtClean="0">
              <a:solidFill>
                <a:srgbClr val="00B0F0"/>
              </a:solidFill>
            </a:endParaRPr>
          </a:p>
          <a:p>
            <a:pPr marL="45720" indent="0" algn="ctr">
              <a:buNone/>
            </a:pPr>
            <a:endParaRPr lang="tr-TR" sz="3600" b="1" dirty="0">
              <a:solidFill>
                <a:srgbClr val="00B0F0"/>
              </a:solidFill>
            </a:endParaRPr>
          </a:p>
          <a:p>
            <a:pPr marL="45720" indent="0" algn="ctr">
              <a:buNone/>
            </a:pPr>
            <a:r>
              <a:rPr lang="tr-TR" sz="3600" b="1" dirty="0" smtClean="0">
                <a:solidFill>
                  <a:srgbClr val="00B0F0"/>
                </a:solidFill>
              </a:rPr>
              <a:t>RİCA EDERİZ </a:t>
            </a:r>
            <a:r>
              <a:rPr lang="tr-TR" sz="3600" b="1" dirty="0" smtClean="0">
                <a:solidFill>
                  <a:srgbClr val="00B0F0"/>
                </a:solidFill>
                <a:sym typeface="Wingdings" panose="05000000000000000000" pitchFamily="2" charset="2"/>
              </a:rPr>
              <a:t></a:t>
            </a:r>
            <a:r>
              <a:rPr lang="tr-TR" sz="3600" b="1" dirty="0" smtClean="0">
                <a:solidFill>
                  <a:srgbClr val="00B0F0"/>
                </a:solidFill>
              </a:rPr>
              <a:t> </a:t>
            </a:r>
            <a:endParaRPr lang="tr-TR" sz="3600" b="1" dirty="0">
              <a:solidFill>
                <a:srgbClr val="00B0F0"/>
              </a:solidFill>
            </a:endParaRPr>
          </a:p>
        </p:txBody>
      </p:sp>
      <p:pic>
        <p:nvPicPr>
          <p:cNvPr id="1026" name="Picture 2" descr="C:\Users\rhbrlk\Desktop\logo 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612" y="1992316"/>
            <a:ext cx="2586353" cy="285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1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86883" y="468352"/>
            <a:ext cx="9872871" cy="5281961"/>
          </a:xfrm>
        </p:spPr>
        <p:txBody>
          <a:bodyPr>
            <a:normAutofit/>
          </a:bodyPr>
          <a:lstStyle/>
          <a:p>
            <a:pPr marL="45720" indent="0">
              <a:buNone/>
            </a:pPr>
            <a:r>
              <a:rPr lang="tr-TR" dirty="0" smtClean="0">
                <a:solidFill>
                  <a:schemeClr val="tx1"/>
                </a:solidFill>
              </a:rPr>
              <a:t>	</a:t>
            </a:r>
          </a:p>
          <a:p>
            <a:pPr marL="45720" indent="0">
              <a:buNone/>
            </a:pPr>
            <a:r>
              <a:rPr lang="tr-TR" sz="2400" b="1" dirty="0" smtClean="0">
                <a:solidFill>
                  <a:srgbClr val="FF0000"/>
                </a:solidFill>
              </a:rPr>
              <a:t>Sağlıklı beslenme</a:t>
            </a:r>
            <a:r>
              <a:rPr lang="tr-TR" sz="2400" b="1" dirty="0">
                <a:solidFill>
                  <a:srgbClr val="FF0000"/>
                </a:solidFill>
              </a:rPr>
              <a:t>, </a:t>
            </a:r>
            <a:r>
              <a:rPr lang="tr-TR" dirty="0">
                <a:solidFill>
                  <a:schemeClr val="tx1"/>
                </a:solidFill>
              </a:rPr>
              <a:t>vücudun büyüme, gelişme ve günlük işlevlerinin sürekliliğinin sağlanması için gerekli olan besin öğelerinin yeterli miktarlarda alınmasıdır. </a:t>
            </a:r>
            <a:endParaRPr lang="tr-TR" dirty="0" smtClean="0">
              <a:solidFill>
                <a:schemeClr val="tx1"/>
              </a:solidFill>
            </a:endParaRPr>
          </a:p>
          <a:p>
            <a:pPr marL="45720" indent="0">
              <a:buNone/>
            </a:pPr>
            <a:r>
              <a:rPr lang="tr-TR" dirty="0" smtClean="0">
                <a:solidFill>
                  <a:schemeClr val="tx1"/>
                </a:solidFill>
              </a:rPr>
              <a:t>Gıdalar </a:t>
            </a:r>
            <a:r>
              <a:rPr lang="tr-TR" dirty="0">
                <a:solidFill>
                  <a:schemeClr val="tx1"/>
                </a:solidFill>
              </a:rPr>
              <a:t>içerdikleri besin öğelerinin benzerlikleri açısından dört gruba ayrılırlar</a:t>
            </a:r>
            <a:r>
              <a:rPr lang="tr-TR" dirty="0" smtClean="0">
                <a:solidFill>
                  <a:schemeClr val="tx1"/>
                </a:solidFill>
              </a:rPr>
              <a:t>.</a:t>
            </a:r>
          </a:p>
          <a:p>
            <a:pPr marL="45720" indent="0">
              <a:buNone/>
            </a:pPr>
            <a:endParaRPr lang="tr-TR" dirty="0">
              <a:solidFill>
                <a:schemeClr val="tx1"/>
              </a:solidFill>
            </a:endParaRPr>
          </a:p>
          <a:p>
            <a:endParaRPr lang="tr-TR" dirty="0">
              <a:solidFill>
                <a:schemeClr val="tx1"/>
              </a:solidFill>
            </a:endParaRPr>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590" y="2353662"/>
            <a:ext cx="5904514" cy="4093950"/>
          </a:xfrm>
          <a:prstGeom prst="rect">
            <a:avLst/>
          </a:prstGeom>
        </p:spPr>
      </p:pic>
    </p:spTree>
    <p:extLst>
      <p:ext uri="{BB962C8B-B14F-4D97-AF65-F5344CB8AC3E}">
        <p14:creationId xmlns:p14="http://schemas.microsoft.com/office/powerpoint/2010/main" val="353043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33476" y="542692"/>
            <a:ext cx="3759076" cy="1018479"/>
          </a:xfrm>
        </p:spPr>
        <p:txBody>
          <a:bodyPr/>
          <a:lstStyle/>
          <a:p>
            <a:pPr algn="r"/>
            <a:r>
              <a:rPr lang="tr-TR" dirty="0" smtClean="0"/>
              <a:t>Besin Yoncası</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6119" y="1287780"/>
            <a:ext cx="6993790" cy="4657865"/>
          </a:xfr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0743" y="4929223"/>
            <a:ext cx="1865376" cy="1621536"/>
          </a:xfrm>
          <a:prstGeom prst="rect">
            <a:avLst/>
          </a:prstGeom>
        </p:spPr>
      </p:pic>
      <p:sp>
        <p:nvSpPr>
          <p:cNvPr id="5" name="Metin kutusu 4"/>
          <p:cNvSpPr txBox="1"/>
          <p:nvPr/>
        </p:nvSpPr>
        <p:spPr>
          <a:xfrm>
            <a:off x="1035641" y="1287780"/>
            <a:ext cx="2971800" cy="5262979"/>
          </a:xfrm>
          <a:prstGeom prst="rect">
            <a:avLst/>
          </a:prstGeom>
          <a:noFill/>
        </p:spPr>
        <p:txBody>
          <a:bodyPr wrap="square" rtlCol="0">
            <a:spAutoFit/>
          </a:bodyPr>
          <a:lstStyle/>
          <a:p>
            <a:r>
              <a:rPr lang="tr-TR" sz="2200" b="1" dirty="0">
                <a:solidFill>
                  <a:srgbClr val="FF0000"/>
                </a:solidFill>
              </a:rPr>
              <a:t>Et, yumurta ve kuru baklagiller grubu: </a:t>
            </a:r>
            <a:endParaRPr lang="tr-TR" sz="2200" b="1" dirty="0" smtClean="0">
              <a:solidFill>
                <a:srgbClr val="FF0000"/>
              </a:solidFill>
            </a:endParaRPr>
          </a:p>
          <a:p>
            <a:endParaRPr lang="tr-TR" sz="2200" dirty="0"/>
          </a:p>
          <a:p>
            <a:r>
              <a:rPr lang="tr-TR" sz="2200" dirty="0" smtClean="0">
                <a:solidFill>
                  <a:srgbClr val="00B0F0"/>
                </a:solidFill>
              </a:rPr>
              <a:t>Kırmızı </a:t>
            </a:r>
            <a:r>
              <a:rPr lang="tr-TR" sz="2200" dirty="0">
                <a:solidFill>
                  <a:srgbClr val="00B0F0"/>
                </a:solidFill>
              </a:rPr>
              <a:t>et, tavuk, balık, yumurta, kuru fasulye, nohut, mercimek gibi gıdaların oluşturduğu bu gruptaki besinler başlıca protein kaynağıdır, ayrıca yağ, B vitaminleri, demir ve çinko da içerir</a:t>
            </a:r>
            <a:r>
              <a:rPr lang="tr-TR" sz="2200" dirty="0" smtClean="0">
                <a:solidFill>
                  <a:srgbClr val="00B0F0"/>
                </a:solidFill>
              </a:rPr>
              <a:t>.</a:t>
            </a:r>
          </a:p>
          <a:p>
            <a:pPr>
              <a:buSzPct val="90000"/>
              <a:buFont typeface="Wingdings" pitchFamily="2" charset="2"/>
              <a:buChar char="Ø"/>
            </a:pPr>
            <a:r>
              <a:rPr lang="tr-TR" dirty="0">
                <a:solidFill>
                  <a:srgbClr val="FF0000"/>
                </a:solidFill>
              </a:rPr>
              <a:t>Proteinler büyüme ve gelişmeyi sağlar ,yıpranan dokuları onarır.</a:t>
            </a:r>
          </a:p>
          <a:p>
            <a:r>
              <a:rPr lang="tr-TR" dirty="0" smtClean="0">
                <a:solidFill>
                  <a:srgbClr val="FF0000"/>
                </a:solidFill>
              </a:rPr>
              <a:t>Kas yapar.</a:t>
            </a:r>
            <a:endParaRPr lang="tr-TR" dirty="0">
              <a:solidFill>
                <a:srgbClr val="FF0000"/>
              </a:solidFill>
            </a:endParaRPr>
          </a:p>
        </p:txBody>
      </p:sp>
    </p:spTree>
    <p:extLst>
      <p:ext uri="{BB962C8B-B14F-4D97-AF65-F5344CB8AC3E}">
        <p14:creationId xmlns:p14="http://schemas.microsoft.com/office/powerpoint/2010/main" val="3179104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71432" y="486937"/>
            <a:ext cx="3908502" cy="1356360"/>
          </a:xfrm>
        </p:spPr>
        <p:txBody>
          <a:bodyPr/>
          <a:lstStyle/>
          <a:p>
            <a:r>
              <a:rPr lang="tr-TR" dirty="0" smtClean="0"/>
              <a:t>Besin Yoncası</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578" y="1508760"/>
            <a:ext cx="6988209" cy="4654148"/>
          </a:xfrm>
        </p:spPr>
      </p:pic>
      <p:sp>
        <p:nvSpPr>
          <p:cNvPr id="5" name="Metin kutusu 4"/>
          <p:cNvSpPr txBox="1"/>
          <p:nvPr/>
        </p:nvSpPr>
        <p:spPr>
          <a:xfrm>
            <a:off x="8140389" y="1125902"/>
            <a:ext cx="3289611" cy="5262979"/>
          </a:xfrm>
          <a:prstGeom prst="rect">
            <a:avLst/>
          </a:prstGeom>
          <a:noFill/>
        </p:spPr>
        <p:txBody>
          <a:bodyPr wrap="square" rtlCol="0">
            <a:spAutoFit/>
          </a:bodyPr>
          <a:lstStyle/>
          <a:p>
            <a:r>
              <a:rPr lang="tr-TR" sz="2400" b="1" dirty="0">
                <a:solidFill>
                  <a:srgbClr val="FF0000"/>
                </a:solidFill>
              </a:rPr>
              <a:t>Süt, yoğurt, peynir grubu: </a:t>
            </a:r>
            <a:endParaRPr lang="tr-TR" sz="2400" b="1" dirty="0" smtClean="0">
              <a:solidFill>
                <a:srgbClr val="FF0000"/>
              </a:solidFill>
            </a:endParaRPr>
          </a:p>
          <a:p>
            <a:endParaRPr lang="tr-TR" sz="2400" dirty="0">
              <a:solidFill>
                <a:srgbClr val="00B0F0"/>
              </a:solidFill>
            </a:endParaRPr>
          </a:p>
          <a:p>
            <a:r>
              <a:rPr lang="tr-TR" sz="2400" dirty="0" smtClean="0">
                <a:solidFill>
                  <a:srgbClr val="00B0F0"/>
                </a:solidFill>
              </a:rPr>
              <a:t>Süt, bal </a:t>
            </a:r>
            <a:r>
              <a:rPr lang="tr-TR" sz="2400" dirty="0">
                <a:solidFill>
                  <a:srgbClr val="00B0F0"/>
                </a:solidFill>
              </a:rPr>
              <a:t>ve sütlü gıdaların oluşturduğu bu gruptaki besinler protein, hayvansal yağlar, kalsiyum, fosfor, B 2 , B 12 , A vitaminleri açısından zengindir</a:t>
            </a:r>
            <a:r>
              <a:rPr lang="tr-TR" sz="2400" dirty="0" smtClean="0">
                <a:solidFill>
                  <a:srgbClr val="00B0F0"/>
                </a:solidFill>
              </a:rPr>
              <a:t>.</a:t>
            </a:r>
          </a:p>
          <a:p>
            <a:endParaRPr lang="tr-TR" sz="2400" dirty="0" smtClean="0">
              <a:solidFill>
                <a:srgbClr val="00B0F0"/>
              </a:solidFill>
            </a:endParaRPr>
          </a:p>
          <a:p>
            <a:r>
              <a:rPr lang="tr-TR" dirty="0">
                <a:solidFill>
                  <a:srgbClr val="FF0000"/>
                </a:solidFill>
              </a:rPr>
              <a:t>K</a:t>
            </a:r>
            <a:r>
              <a:rPr lang="tr-TR" dirty="0" smtClean="0">
                <a:solidFill>
                  <a:srgbClr val="FF0000"/>
                </a:solidFill>
              </a:rPr>
              <a:t>emiklerin </a:t>
            </a:r>
            <a:r>
              <a:rPr lang="tr-TR" dirty="0">
                <a:solidFill>
                  <a:srgbClr val="FF0000"/>
                </a:solidFill>
              </a:rPr>
              <a:t>ve dişlerin sağlıklı gelişiminde ve hücre çalışmasında önemli rol </a:t>
            </a:r>
            <a:r>
              <a:rPr lang="tr-TR" dirty="0" smtClean="0">
                <a:solidFill>
                  <a:srgbClr val="FF0000"/>
                </a:solidFill>
              </a:rPr>
              <a:t>oynar.</a:t>
            </a:r>
            <a:endParaRPr lang="tr-TR" sz="2400" dirty="0">
              <a:solidFill>
                <a:srgbClr val="FF0000"/>
              </a:solidFill>
            </a:endParaRPr>
          </a:p>
          <a:p>
            <a:endParaRPr lang="tr-TR" dirty="0"/>
          </a:p>
        </p:txBody>
      </p:sp>
    </p:spTree>
    <p:extLst>
      <p:ext uri="{BB962C8B-B14F-4D97-AF65-F5344CB8AC3E}">
        <p14:creationId xmlns:p14="http://schemas.microsoft.com/office/powerpoint/2010/main" val="1182732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6433476" y="542692"/>
            <a:ext cx="3759076" cy="1018479"/>
          </a:xfrm>
        </p:spPr>
        <p:txBody>
          <a:bodyPr/>
          <a:lstStyle/>
          <a:p>
            <a:pPr algn="r"/>
            <a:r>
              <a:rPr lang="tr-TR" dirty="0" smtClean="0"/>
              <a:t>Besin Yoncası</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6119" y="1561171"/>
            <a:ext cx="6993789" cy="4657864"/>
          </a:xfrm>
        </p:spPr>
      </p:pic>
      <p:sp>
        <p:nvSpPr>
          <p:cNvPr id="5" name="Metin kutusu 4"/>
          <p:cNvSpPr txBox="1"/>
          <p:nvPr/>
        </p:nvSpPr>
        <p:spPr>
          <a:xfrm>
            <a:off x="412595" y="583515"/>
            <a:ext cx="4204010" cy="6093976"/>
          </a:xfrm>
          <a:prstGeom prst="rect">
            <a:avLst/>
          </a:prstGeom>
          <a:noFill/>
        </p:spPr>
        <p:txBody>
          <a:bodyPr wrap="square" rtlCol="0">
            <a:spAutoFit/>
          </a:bodyPr>
          <a:lstStyle/>
          <a:p>
            <a:r>
              <a:rPr lang="tr-TR" dirty="0"/>
              <a:t> </a:t>
            </a:r>
            <a:r>
              <a:rPr lang="tr-TR" sz="2400" b="1" dirty="0">
                <a:solidFill>
                  <a:srgbClr val="FF0000"/>
                </a:solidFill>
              </a:rPr>
              <a:t>Taze sebze ve meyve grubu: </a:t>
            </a:r>
            <a:endParaRPr lang="tr-TR" sz="2400" b="1" dirty="0" smtClean="0">
              <a:solidFill>
                <a:srgbClr val="FF0000"/>
              </a:solidFill>
            </a:endParaRPr>
          </a:p>
          <a:p>
            <a:endParaRPr lang="tr-TR" sz="2400" dirty="0">
              <a:solidFill>
                <a:srgbClr val="00B0F0"/>
              </a:solidFill>
            </a:endParaRPr>
          </a:p>
          <a:p>
            <a:r>
              <a:rPr lang="tr-TR" sz="2400" dirty="0" smtClean="0">
                <a:solidFill>
                  <a:srgbClr val="00B0F0"/>
                </a:solidFill>
              </a:rPr>
              <a:t>Bu </a:t>
            </a:r>
            <a:r>
              <a:rPr lang="tr-TR" sz="2400" dirty="0">
                <a:solidFill>
                  <a:srgbClr val="00B0F0"/>
                </a:solidFill>
              </a:rPr>
              <a:t>gruptaki gıdalar vücut için kalsiyum, demir, magnezyum ve diğer bazı minerallerin, A, B, C, E, </a:t>
            </a:r>
            <a:r>
              <a:rPr lang="tr-TR" sz="2400" dirty="0" err="1">
                <a:solidFill>
                  <a:srgbClr val="00B0F0"/>
                </a:solidFill>
              </a:rPr>
              <a:t>folik</a:t>
            </a:r>
            <a:r>
              <a:rPr lang="tr-TR" sz="2400" dirty="0">
                <a:solidFill>
                  <a:srgbClr val="00B0F0"/>
                </a:solidFill>
              </a:rPr>
              <a:t> asit gibi vitaminlerin kaynağıdır</a:t>
            </a:r>
            <a:r>
              <a:rPr lang="tr-TR" sz="2400" dirty="0" smtClean="0">
                <a:solidFill>
                  <a:srgbClr val="00B0F0"/>
                </a:solidFill>
              </a:rPr>
              <a:t>.</a:t>
            </a:r>
          </a:p>
          <a:p>
            <a:endParaRPr lang="tr-TR" sz="2400" dirty="0" smtClean="0"/>
          </a:p>
          <a:p>
            <a:r>
              <a:rPr lang="tr-TR" dirty="0"/>
              <a:t>Büyüme ve gelişmeye yardım ederler.</a:t>
            </a:r>
          </a:p>
          <a:p>
            <a:r>
              <a:rPr lang="tr-TR" dirty="0"/>
              <a:t>Hücre yenilenmesini ve doku onarımını sağlarlar.</a:t>
            </a:r>
          </a:p>
          <a:p>
            <a:r>
              <a:rPr lang="tr-TR" dirty="0"/>
              <a:t>Deri ve göz sağlığı için temel ögeler içerirler.</a:t>
            </a:r>
          </a:p>
          <a:p>
            <a:r>
              <a:rPr lang="tr-TR" dirty="0"/>
              <a:t>Diş ve diş eti sağlığını korurlar.</a:t>
            </a:r>
          </a:p>
          <a:p>
            <a:r>
              <a:rPr lang="tr-TR" dirty="0"/>
              <a:t>Kan yapımında görev alan ögelerden zengindirler.</a:t>
            </a:r>
          </a:p>
          <a:p>
            <a:r>
              <a:rPr lang="tr-TR" dirty="0"/>
              <a:t>Hastalıklara karşı direncin oluşumunda etkindirler</a:t>
            </a:r>
            <a:r>
              <a:rPr lang="tr-TR" dirty="0" smtClean="0"/>
              <a:t>.</a:t>
            </a:r>
            <a:endParaRPr lang="tr-TR" sz="2400" dirty="0">
              <a:solidFill>
                <a:srgbClr val="00B0F0"/>
              </a:solidFill>
            </a:endParaRPr>
          </a:p>
          <a:p>
            <a:endParaRPr lang="tr-TR" dirty="0"/>
          </a:p>
        </p:txBody>
      </p:sp>
    </p:spTree>
    <p:extLst>
      <p:ext uri="{BB962C8B-B14F-4D97-AF65-F5344CB8AC3E}">
        <p14:creationId xmlns:p14="http://schemas.microsoft.com/office/powerpoint/2010/main" val="206860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70" y="1330341"/>
            <a:ext cx="6988209" cy="4654148"/>
          </a:xfrm>
          <a:prstGeom prst="rect">
            <a:avLst/>
          </a:prstGeom>
        </p:spPr>
      </p:pic>
      <p:sp>
        <p:nvSpPr>
          <p:cNvPr id="7" name="Unvan 1"/>
          <p:cNvSpPr>
            <a:spLocks noGrp="1"/>
          </p:cNvSpPr>
          <p:nvPr>
            <p:ph type="title"/>
          </p:nvPr>
        </p:nvSpPr>
        <p:spPr>
          <a:xfrm>
            <a:off x="1950686" y="464633"/>
            <a:ext cx="3759076" cy="1018479"/>
          </a:xfrm>
        </p:spPr>
        <p:txBody>
          <a:bodyPr/>
          <a:lstStyle/>
          <a:p>
            <a:pPr algn="r"/>
            <a:r>
              <a:rPr lang="tr-TR" dirty="0" smtClean="0"/>
              <a:t>Besin Yoncası</a:t>
            </a:r>
            <a:endParaRPr lang="tr-TR" dirty="0"/>
          </a:p>
        </p:txBody>
      </p:sp>
      <p:sp>
        <p:nvSpPr>
          <p:cNvPr id="6" name="İçerik Yer Tutucusu 5"/>
          <p:cNvSpPr txBox="1">
            <a:spLocks noGrp="1"/>
          </p:cNvSpPr>
          <p:nvPr>
            <p:ph idx="1"/>
          </p:nvPr>
        </p:nvSpPr>
        <p:spPr>
          <a:xfrm>
            <a:off x="7961971" y="2088624"/>
            <a:ext cx="3423426" cy="2750497"/>
          </a:xfrm>
          <a:prstGeom prst="rect">
            <a:avLst/>
          </a:prstGeom>
          <a:noFill/>
        </p:spPr>
        <p:txBody>
          <a:bodyPr wrap="square" rtlCol="0">
            <a:spAutoFit/>
          </a:bodyPr>
          <a:lstStyle/>
          <a:p>
            <a:pPr marL="45720" indent="0">
              <a:buNone/>
            </a:pPr>
            <a:r>
              <a:rPr lang="tr-TR" sz="2400" b="1" dirty="0">
                <a:solidFill>
                  <a:srgbClr val="FF0000"/>
                </a:solidFill>
              </a:rPr>
              <a:t>Tahıl grubu: </a:t>
            </a:r>
          </a:p>
          <a:p>
            <a:r>
              <a:rPr lang="tr-TR" sz="2400" dirty="0" smtClean="0"/>
              <a:t>İçerdikleri </a:t>
            </a:r>
            <a:r>
              <a:rPr lang="tr-TR" sz="2400" dirty="0"/>
              <a:t>karbonhidratla başlıca enerji kaynağıdır, ayrıca B grubu vitaminleri içerir.</a:t>
            </a:r>
          </a:p>
          <a:p>
            <a:endParaRPr lang="tr-TR" dirty="0"/>
          </a:p>
        </p:txBody>
      </p:sp>
    </p:spTree>
    <p:extLst>
      <p:ext uri="{BB962C8B-B14F-4D97-AF65-F5344CB8AC3E}">
        <p14:creationId xmlns:p14="http://schemas.microsoft.com/office/powerpoint/2010/main" val="2940820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5023" y="1287780"/>
            <a:ext cx="4514850" cy="4514850"/>
          </a:xfrm>
          <a:prstGeom prst="rect">
            <a:avLst/>
          </a:prstGeom>
        </p:spPr>
      </p:pic>
      <p:sp>
        <p:nvSpPr>
          <p:cNvPr id="2" name="Unvan 1"/>
          <p:cNvSpPr>
            <a:spLocks noGrp="1"/>
          </p:cNvSpPr>
          <p:nvPr>
            <p:ph type="title"/>
          </p:nvPr>
        </p:nvSpPr>
        <p:spPr/>
        <p:txBody>
          <a:bodyPr/>
          <a:lstStyle/>
          <a:p>
            <a:pPr lvl="1" algn="l" rtl="0">
              <a:lnSpc>
                <a:spcPct val="90000"/>
              </a:lnSpc>
              <a:spcBef>
                <a:spcPct val="0"/>
              </a:spcBef>
            </a:pPr>
            <a:r>
              <a:rPr lang="tr-TR" sz="2400" dirty="0" smtClean="0">
                <a:solidFill>
                  <a:srgbClr val="00B0F0"/>
                </a:solidFill>
              </a:rPr>
              <a:t>Kahvaltının Önemi\ Örnek kahvaltı tabağı</a:t>
            </a:r>
            <a:r>
              <a:rPr lang="tr-TR" dirty="0" smtClean="0">
                <a:solidFill>
                  <a:srgbClr val="00B0F0"/>
                </a:solidFill>
              </a:rPr>
              <a:t/>
            </a:r>
            <a:br>
              <a:rPr lang="tr-TR" dirty="0" smtClean="0">
                <a:solidFill>
                  <a:srgbClr val="00B0F0"/>
                </a:solidFill>
              </a:rPr>
            </a:br>
            <a:endParaRPr lang="tr-TR" dirty="0">
              <a:solidFill>
                <a:srgbClr val="00B0F0"/>
              </a:solidFill>
            </a:endParaRPr>
          </a:p>
        </p:txBody>
      </p:sp>
      <p:sp>
        <p:nvSpPr>
          <p:cNvPr id="3" name="İçerik Yer Tutucusu 2"/>
          <p:cNvSpPr>
            <a:spLocks noGrp="1"/>
          </p:cNvSpPr>
          <p:nvPr>
            <p:ph idx="1"/>
          </p:nvPr>
        </p:nvSpPr>
        <p:spPr>
          <a:xfrm>
            <a:off x="1143001" y="1527717"/>
            <a:ext cx="5804210" cy="4568283"/>
          </a:xfrm>
        </p:spPr>
        <p:txBody>
          <a:bodyPr>
            <a:normAutofit/>
          </a:bodyPr>
          <a:lstStyle/>
          <a:p>
            <a:pPr marL="45720" indent="0">
              <a:buNone/>
            </a:pPr>
            <a:r>
              <a:rPr lang="tr-TR" sz="2400" dirty="0" smtClean="0">
                <a:solidFill>
                  <a:schemeClr val="tx1"/>
                </a:solidFill>
              </a:rPr>
              <a:t>Günün ilk öğünü olan kahvaltı çok önemlidir.</a:t>
            </a:r>
          </a:p>
          <a:p>
            <a:pPr marL="45720" indent="0">
              <a:buNone/>
            </a:pPr>
            <a:r>
              <a:rPr lang="tr-TR" sz="2400" dirty="0">
                <a:solidFill>
                  <a:schemeClr val="tx1"/>
                </a:solidFill>
              </a:rPr>
              <a:t>Kahvaltıda kaliteli protein kaynağı olan yumurta, tam tahıllı ekmek, peynir, süt, mevsim sebzeleri ve kavrulmamış (tuzsuz) kuruyemişler yer almalıdır. Böylece, güne dinamik ve sağlıklı bir başlangıç yapmış olacaksınız! </a:t>
            </a:r>
            <a:endParaRPr lang="tr-TR" sz="2400" dirty="0" smtClean="0">
              <a:solidFill>
                <a:schemeClr val="tx1"/>
              </a:solidFill>
            </a:endParaRPr>
          </a:p>
          <a:p>
            <a:pPr marL="45720" indent="0">
              <a:buNone/>
            </a:pPr>
            <a:r>
              <a:rPr lang="tr-TR" sz="2400" dirty="0" smtClean="0">
                <a:solidFill>
                  <a:schemeClr val="tx1"/>
                </a:solidFill>
              </a:rPr>
              <a:t>Güne </a:t>
            </a:r>
            <a:r>
              <a:rPr lang="tr-TR" sz="2400" dirty="0">
                <a:solidFill>
                  <a:schemeClr val="tx1"/>
                </a:solidFill>
              </a:rPr>
              <a:t>kahvaltı ile başlamak, derslerdeki başarının da artmasını sağlar</a:t>
            </a:r>
            <a:r>
              <a:rPr lang="tr-TR" sz="2400" dirty="0" smtClean="0">
                <a:solidFill>
                  <a:schemeClr val="tx1"/>
                </a:solidFill>
              </a:rPr>
              <a:t>. </a:t>
            </a:r>
          </a:p>
          <a:p>
            <a:pPr marL="45720" indent="0">
              <a:buNone/>
            </a:pPr>
            <a:r>
              <a:rPr lang="tr-TR" sz="2400" dirty="0" smtClean="0">
                <a:solidFill>
                  <a:schemeClr val="tx1"/>
                </a:solidFill>
              </a:rPr>
              <a:t>Kahvaltıda simit, poğaça gibi hamur işlerinin ev yapımı olmasına özen gösterilmelidir.</a:t>
            </a:r>
          </a:p>
          <a:p>
            <a:pPr marL="45720" indent="0">
              <a:buNone/>
            </a:pPr>
            <a:endParaRPr lang="tr-TR" sz="2400" dirty="0">
              <a:solidFill>
                <a:srgbClr val="00B0F0"/>
              </a:solidFill>
            </a:endParaRPr>
          </a:p>
        </p:txBody>
      </p:sp>
    </p:spTree>
    <p:extLst>
      <p:ext uri="{BB962C8B-B14F-4D97-AF65-F5344CB8AC3E}">
        <p14:creationId xmlns:p14="http://schemas.microsoft.com/office/powerpoint/2010/main" val="4132324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el">
  <a:themeElements>
    <a:clrScheme name="Teme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mel">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2045</TotalTime>
  <Words>1317</Words>
  <Application>Microsoft Office PowerPoint</Application>
  <PresentationFormat>Özel</PresentationFormat>
  <Paragraphs>225</Paragraphs>
  <Slides>34</Slides>
  <Notes>2</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Temel</vt:lpstr>
      <vt:lpstr>SağlIklI yaşam</vt:lpstr>
      <vt:lpstr>AKIŞ</vt:lpstr>
      <vt:lpstr>Sağlıklı Yaşam </vt:lpstr>
      <vt:lpstr>PowerPoint Sunusu</vt:lpstr>
      <vt:lpstr>Besin Yoncası</vt:lpstr>
      <vt:lpstr>Besin Yoncası</vt:lpstr>
      <vt:lpstr>Besin Yoncası</vt:lpstr>
      <vt:lpstr>Besin Yoncası</vt:lpstr>
      <vt:lpstr>Kahvaltının Önemi\ Örnek kahvaltı tabağı </vt:lpstr>
      <vt:lpstr>SU İÇMENİN ÖNEMİ</vt:lpstr>
      <vt:lpstr>YİYECEKLERİN VÜCUTTAKİ SERÜVENİ </vt:lpstr>
      <vt:lpstr>MEYVE SEBZE TEMİZLİĞİ</vt:lpstr>
      <vt:lpstr>MEYVE SEBZE TEMİZLİĞİ</vt:lpstr>
      <vt:lpstr>PowerPoint Sunusu</vt:lpstr>
      <vt:lpstr>Bağışıklık Sistemini Güçlendir\ Hücrelerini Koru</vt:lpstr>
      <vt:lpstr> Paketli Ürünler </vt:lpstr>
      <vt:lpstr>Spor Ve Hareketin Önemi </vt:lpstr>
      <vt:lpstr>Çocuklarda Sporun Psikolojik Faydaları </vt:lpstr>
      <vt:lpstr> Çocuklarda Sporun Bilişsel Faydaları </vt:lpstr>
      <vt:lpstr>PowerPoint Sunusu</vt:lpstr>
      <vt:lpstr>  Uyku Düzeni </vt:lpstr>
      <vt:lpstr> Doğru Nefes </vt:lpstr>
      <vt:lpstr>Hijyen nedir?</vt:lpstr>
      <vt:lpstr> Vücut hijyeni: El temizliği  </vt:lpstr>
      <vt:lpstr>PowerPoint Sunusu</vt:lpstr>
      <vt:lpstr>Eller ne zaman yıkanmalıdır?</vt:lpstr>
      <vt:lpstr>Eller kirli kalırsa ne olur?</vt:lpstr>
      <vt:lpstr>Ağız ve diş temizliği</vt:lpstr>
      <vt:lpstr>  Dişler nasıl fırçalanmalı? </vt:lpstr>
      <vt:lpstr>Tırnak kesimi</vt:lpstr>
      <vt:lpstr>Duş almak</vt:lpstr>
      <vt:lpstr>Saçlar</vt:lpstr>
      <vt:lpstr>Kıyafetler</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Sağlıklı yaşam</dc:title>
  <dc:creator>ozlem</dc:creator>
  <cp:lastModifiedBy>rhbrlk</cp:lastModifiedBy>
  <cp:revision>191</cp:revision>
  <dcterms:created xsi:type="dcterms:W3CDTF">2024-08-28T08:15:29Z</dcterms:created>
  <dcterms:modified xsi:type="dcterms:W3CDTF">2024-10-09T13:26:06Z</dcterms:modified>
</cp:coreProperties>
</file>