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65" r:id="rId5"/>
    <p:sldId id="260" r:id="rId6"/>
    <p:sldId id="261" r:id="rId7"/>
    <p:sldId id="258" r:id="rId8"/>
    <p:sldId id="259" r:id="rId9"/>
    <p:sldId id="263" r:id="rId10"/>
    <p:sldId id="266" r:id="rId11"/>
    <p:sldId id="267" r:id="rId12"/>
    <p:sldId id="264" r:id="rId13"/>
    <p:sldId id="268" r:id="rId14"/>
    <p:sldId id="269" r:id="rId15"/>
    <p:sldId id="270"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812D262E-F925-4406-9F4F-EA69FC0E61F2}" type="datetimeFigureOut">
              <a:rPr lang="tr-TR" smtClean="0"/>
              <a:t>15.08.2024</a:t>
            </a:fld>
            <a:endParaRPr lang="tr-T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tr-TR"/>
          </a:p>
        </p:txBody>
      </p:sp>
      <p:sp>
        <p:nvSpPr>
          <p:cNvPr id="6" name="Slide Number Placeholder 5"/>
          <p:cNvSpPr>
            <a:spLocks noGrp="1"/>
          </p:cNvSpPr>
          <p:nvPr>
            <p:ph type="sldNum" sz="quarter" idx="12"/>
          </p:nvPr>
        </p:nvSpPr>
        <p:spPr>
          <a:xfrm>
            <a:off x="10469880" y="320040"/>
            <a:ext cx="914400" cy="320040"/>
          </a:xfrm>
        </p:spPr>
        <p:txBody>
          <a:bodyPr/>
          <a:lstStyle/>
          <a:p>
            <a:fld id="{EBB251D2-D958-4465-9E43-B96744267A21}" type="slidenum">
              <a:rPr lang="tr-TR" smtClean="0"/>
              <a:t>‹#›</a:t>
            </a:fld>
            <a:endParaRPr lang="tr-TR"/>
          </a:p>
        </p:txBody>
      </p:sp>
    </p:spTree>
    <p:extLst>
      <p:ext uri="{BB962C8B-B14F-4D97-AF65-F5344CB8AC3E}">
        <p14:creationId xmlns:p14="http://schemas.microsoft.com/office/powerpoint/2010/main" val="428612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12D262E-F925-4406-9F4F-EA69FC0E61F2}" type="datetimeFigureOut">
              <a:rPr lang="tr-TR" smtClean="0"/>
              <a:t>15.08.2024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B251D2-D958-4465-9E43-B96744267A21}" type="slidenum">
              <a:rPr lang="tr-TR" smtClean="0"/>
              <a:t>‹#›</a:t>
            </a:fld>
            <a:endParaRPr lang="tr-TR"/>
          </a:p>
        </p:txBody>
      </p:sp>
    </p:spTree>
    <p:extLst>
      <p:ext uri="{BB962C8B-B14F-4D97-AF65-F5344CB8AC3E}">
        <p14:creationId xmlns:p14="http://schemas.microsoft.com/office/powerpoint/2010/main" val="3578069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812D262E-F925-4406-9F4F-EA69FC0E61F2}" type="datetimeFigureOut">
              <a:rPr lang="tr-TR" smtClean="0"/>
              <a:t>15.08.2024</a:t>
            </a:fld>
            <a:endParaRPr lang="tr-TR"/>
          </a:p>
        </p:txBody>
      </p:sp>
      <p:sp>
        <p:nvSpPr>
          <p:cNvPr id="5" name="Footer Placeholder 4"/>
          <p:cNvSpPr>
            <a:spLocks noGrp="1"/>
          </p:cNvSpPr>
          <p:nvPr>
            <p:ph type="ftr" sz="quarter" idx="11"/>
          </p:nvPr>
        </p:nvSpPr>
        <p:spPr>
          <a:xfrm>
            <a:off x="804672" y="6227064"/>
            <a:ext cx="10588752" cy="320040"/>
          </a:xfrm>
        </p:spPr>
        <p:txBody>
          <a:bodyPr/>
          <a:lstStyle/>
          <a:p>
            <a:endParaRPr lang="tr-TR"/>
          </a:p>
        </p:txBody>
      </p:sp>
      <p:sp>
        <p:nvSpPr>
          <p:cNvPr id="6" name="Slide Number Placeholder 5"/>
          <p:cNvSpPr>
            <a:spLocks noGrp="1"/>
          </p:cNvSpPr>
          <p:nvPr>
            <p:ph type="sldNum" sz="quarter" idx="12"/>
          </p:nvPr>
        </p:nvSpPr>
        <p:spPr>
          <a:xfrm>
            <a:off x="10469880" y="320040"/>
            <a:ext cx="914400" cy="320040"/>
          </a:xfrm>
        </p:spPr>
        <p:txBody>
          <a:bodyPr/>
          <a:lstStyle/>
          <a:p>
            <a:fld id="{EBB251D2-D958-4465-9E43-B96744267A21}" type="slidenum">
              <a:rPr lang="tr-TR" smtClean="0"/>
              <a:t>‹#›</a:t>
            </a:fld>
            <a:endParaRPr lang="tr-TR"/>
          </a:p>
        </p:txBody>
      </p:sp>
    </p:spTree>
    <p:extLst>
      <p:ext uri="{BB962C8B-B14F-4D97-AF65-F5344CB8AC3E}">
        <p14:creationId xmlns:p14="http://schemas.microsoft.com/office/powerpoint/2010/main" val="802226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12D262E-F925-4406-9F4F-EA69FC0E61F2}" type="datetimeFigureOut">
              <a:rPr lang="tr-TR" smtClean="0"/>
              <a:t>15.08.2024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B251D2-D958-4465-9E43-B96744267A21}" type="slidenum">
              <a:rPr lang="tr-TR" smtClean="0"/>
              <a:t>‹#›</a:t>
            </a:fld>
            <a:endParaRPr lang="tr-TR"/>
          </a:p>
        </p:txBody>
      </p:sp>
    </p:spTree>
    <p:extLst>
      <p:ext uri="{BB962C8B-B14F-4D97-AF65-F5344CB8AC3E}">
        <p14:creationId xmlns:p14="http://schemas.microsoft.com/office/powerpoint/2010/main" val="4289250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04672" y="320040"/>
            <a:ext cx="3657600" cy="320040"/>
          </a:xfrm>
        </p:spPr>
        <p:txBody>
          <a:bodyPr/>
          <a:lstStyle/>
          <a:p>
            <a:fld id="{812D262E-F925-4406-9F4F-EA69FC0E61F2}" type="datetimeFigureOut">
              <a:rPr lang="tr-TR" smtClean="0"/>
              <a:t>15.08.2024</a:t>
            </a:fld>
            <a:endParaRPr lang="tr-T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tr-TR"/>
          </a:p>
        </p:txBody>
      </p:sp>
      <p:sp>
        <p:nvSpPr>
          <p:cNvPr id="6" name="Slide Number Placeholder 5"/>
          <p:cNvSpPr>
            <a:spLocks noGrp="1"/>
          </p:cNvSpPr>
          <p:nvPr>
            <p:ph type="sldNum" sz="quarter" idx="12"/>
          </p:nvPr>
        </p:nvSpPr>
        <p:spPr>
          <a:xfrm>
            <a:off x="10469880" y="320040"/>
            <a:ext cx="914400" cy="320040"/>
          </a:xfrm>
        </p:spPr>
        <p:txBody>
          <a:bodyPr/>
          <a:lstStyle/>
          <a:p>
            <a:fld id="{EBB251D2-D958-4465-9E43-B96744267A21}" type="slidenum">
              <a:rPr lang="tr-TR" smtClean="0"/>
              <a:t>‹#›</a:t>
            </a:fld>
            <a:endParaRPr lang="tr-TR"/>
          </a:p>
        </p:txBody>
      </p:sp>
    </p:spTree>
    <p:extLst>
      <p:ext uri="{BB962C8B-B14F-4D97-AF65-F5344CB8AC3E}">
        <p14:creationId xmlns:p14="http://schemas.microsoft.com/office/powerpoint/2010/main" val="3391251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812D262E-F925-4406-9F4F-EA69FC0E61F2}" type="datetimeFigureOut">
              <a:rPr lang="tr-TR" smtClean="0"/>
              <a:t>15.08.2024</a:t>
            </a:fld>
            <a:endParaRPr lang="tr-TR"/>
          </a:p>
        </p:txBody>
      </p:sp>
      <p:sp>
        <p:nvSpPr>
          <p:cNvPr id="6" name="Footer Placeholder 5"/>
          <p:cNvSpPr>
            <a:spLocks noGrp="1"/>
          </p:cNvSpPr>
          <p:nvPr>
            <p:ph type="ftr" sz="quarter" idx="11"/>
          </p:nvPr>
        </p:nvSpPr>
        <p:spPr>
          <a:xfrm>
            <a:off x="804672" y="6227064"/>
            <a:ext cx="10588752" cy="320040"/>
          </a:xfrm>
        </p:spPr>
        <p:txBody>
          <a:bodyPr/>
          <a:lstStyle/>
          <a:p>
            <a:endParaRPr lang="tr-TR"/>
          </a:p>
        </p:txBody>
      </p:sp>
      <p:sp>
        <p:nvSpPr>
          <p:cNvPr id="7" name="Slide Number Placeholder 6"/>
          <p:cNvSpPr>
            <a:spLocks noGrp="1"/>
          </p:cNvSpPr>
          <p:nvPr>
            <p:ph type="sldNum" sz="quarter" idx="12"/>
          </p:nvPr>
        </p:nvSpPr>
        <p:spPr>
          <a:xfrm>
            <a:off x="10469880" y="320040"/>
            <a:ext cx="914400" cy="320040"/>
          </a:xfrm>
        </p:spPr>
        <p:txBody>
          <a:bodyPr/>
          <a:lstStyle/>
          <a:p>
            <a:fld id="{EBB251D2-D958-4465-9E43-B96744267A21}" type="slidenum">
              <a:rPr lang="tr-TR" smtClean="0"/>
              <a:t>‹#›</a:t>
            </a:fld>
            <a:endParaRPr lang="tr-TR"/>
          </a:p>
        </p:txBody>
      </p:sp>
    </p:spTree>
    <p:extLst>
      <p:ext uri="{BB962C8B-B14F-4D97-AF65-F5344CB8AC3E}">
        <p14:creationId xmlns:p14="http://schemas.microsoft.com/office/powerpoint/2010/main" val="246120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5125305" y="1488985"/>
            <a:ext cx="6264350" cy="169685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118447" y="4351687"/>
            <a:ext cx="6265588" cy="17040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a:xfrm>
            <a:off x="804672" y="320040"/>
            <a:ext cx="3657600" cy="320040"/>
          </a:xfrm>
        </p:spPr>
        <p:txBody>
          <a:bodyPr/>
          <a:lstStyle/>
          <a:p>
            <a:fld id="{812D262E-F925-4406-9F4F-EA69FC0E61F2}" type="datetimeFigureOut">
              <a:rPr lang="tr-TR" smtClean="0"/>
              <a:t>15.08.2024</a:t>
            </a:fld>
            <a:endParaRPr lang="tr-TR"/>
          </a:p>
        </p:txBody>
      </p:sp>
      <p:sp>
        <p:nvSpPr>
          <p:cNvPr id="8" name="Footer Placeholder 7"/>
          <p:cNvSpPr>
            <a:spLocks noGrp="1"/>
          </p:cNvSpPr>
          <p:nvPr>
            <p:ph type="ftr" sz="quarter" idx="11"/>
          </p:nvPr>
        </p:nvSpPr>
        <p:spPr>
          <a:xfrm>
            <a:off x="804672" y="6227064"/>
            <a:ext cx="10588752" cy="320040"/>
          </a:xfrm>
        </p:spPr>
        <p:txBody>
          <a:bodyPr/>
          <a:lstStyle/>
          <a:p>
            <a:endParaRPr lang="tr-TR"/>
          </a:p>
        </p:txBody>
      </p:sp>
      <p:sp>
        <p:nvSpPr>
          <p:cNvPr id="9" name="Slide Number Placeholder 8"/>
          <p:cNvSpPr>
            <a:spLocks noGrp="1"/>
          </p:cNvSpPr>
          <p:nvPr>
            <p:ph type="sldNum" sz="quarter" idx="12"/>
          </p:nvPr>
        </p:nvSpPr>
        <p:spPr>
          <a:xfrm>
            <a:off x="10469880" y="320040"/>
            <a:ext cx="914400" cy="320040"/>
          </a:xfrm>
        </p:spPr>
        <p:txBody>
          <a:bodyPr/>
          <a:lstStyle/>
          <a:p>
            <a:fld id="{EBB251D2-D958-4465-9E43-B96744267A21}" type="slidenum">
              <a:rPr lang="tr-TR" smtClean="0"/>
              <a:t>‹#›</a:t>
            </a:fld>
            <a:endParaRPr lang="tr-TR"/>
          </a:p>
        </p:txBody>
      </p:sp>
    </p:spTree>
    <p:extLst>
      <p:ext uri="{BB962C8B-B14F-4D97-AF65-F5344CB8AC3E}">
        <p14:creationId xmlns:p14="http://schemas.microsoft.com/office/powerpoint/2010/main" val="3611255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12D262E-F925-4406-9F4F-EA69FC0E61F2}" type="datetimeFigureOut">
              <a:rPr lang="tr-TR" smtClean="0"/>
              <a:t>15.08.2024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BB251D2-D958-4465-9E43-B96744267A21}" type="slidenum">
              <a:rPr lang="tr-TR" smtClean="0"/>
              <a:t>‹#›</a:t>
            </a:fld>
            <a:endParaRPr lang="tr-TR"/>
          </a:p>
        </p:txBody>
      </p:sp>
    </p:spTree>
    <p:extLst>
      <p:ext uri="{BB962C8B-B14F-4D97-AF65-F5344CB8AC3E}">
        <p14:creationId xmlns:p14="http://schemas.microsoft.com/office/powerpoint/2010/main" val="282331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812D262E-F925-4406-9F4F-EA69FC0E61F2}" type="datetimeFigureOut">
              <a:rPr lang="tr-TR" smtClean="0"/>
              <a:t>15.08.2024</a:t>
            </a:fld>
            <a:endParaRPr lang="tr-TR"/>
          </a:p>
        </p:txBody>
      </p:sp>
      <p:sp>
        <p:nvSpPr>
          <p:cNvPr id="3" name="Footer Placeholder 2"/>
          <p:cNvSpPr>
            <a:spLocks noGrp="1"/>
          </p:cNvSpPr>
          <p:nvPr>
            <p:ph type="ftr" sz="quarter" idx="11"/>
          </p:nvPr>
        </p:nvSpPr>
        <p:spPr>
          <a:xfrm>
            <a:off x="804672" y="6227064"/>
            <a:ext cx="10588752" cy="320040"/>
          </a:xfrm>
        </p:spPr>
        <p:txBody>
          <a:bodyPr/>
          <a:lstStyle/>
          <a:p>
            <a:endParaRPr lang="tr-TR"/>
          </a:p>
        </p:txBody>
      </p:sp>
      <p:sp>
        <p:nvSpPr>
          <p:cNvPr id="4" name="Slide Number Placeholder 3"/>
          <p:cNvSpPr>
            <a:spLocks noGrp="1"/>
          </p:cNvSpPr>
          <p:nvPr>
            <p:ph type="sldNum" sz="quarter" idx="12"/>
          </p:nvPr>
        </p:nvSpPr>
        <p:spPr>
          <a:xfrm>
            <a:off x="10469880" y="320040"/>
            <a:ext cx="914400" cy="320040"/>
          </a:xfrm>
        </p:spPr>
        <p:txBody>
          <a:bodyPr/>
          <a:lstStyle/>
          <a:p>
            <a:fld id="{EBB251D2-D958-4465-9E43-B96744267A21}" type="slidenum">
              <a:rPr lang="tr-TR" smtClean="0"/>
              <a:t>‹#›</a:t>
            </a:fld>
            <a:endParaRPr lang="tr-TR"/>
          </a:p>
        </p:txBody>
      </p:sp>
    </p:spTree>
    <p:extLst>
      <p:ext uri="{BB962C8B-B14F-4D97-AF65-F5344CB8AC3E}">
        <p14:creationId xmlns:p14="http://schemas.microsoft.com/office/powerpoint/2010/main" val="703796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12D262E-F925-4406-9F4F-EA69FC0E61F2}" type="datetimeFigureOut">
              <a:rPr lang="tr-TR" smtClean="0"/>
              <a:t>15.08.2024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BB251D2-D958-4465-9E43-B96744267A21}" type="slidenum">
              <a:rPr lang="tr-TR" smtClean="0"/>
              <a:t>‹#›</a:t>
            </a:fld>
            <a:endParaRPr lang="tr-TR"/>
          </a:p>
        </p:txBody>
      </p:sp>
    </p:spTree>
    <p:extLst>
      <p:ext uri="{BB962C8B-B14F-4D97-AF65-F5344CB8AC3E}">
        <p14:creationId xmlns:p14="http://schemas.microsoft.com/office/powerpoint/2010/main" val="5589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804672" y="320040"/>
            <a:ext cx="3657600" cy="320040"/>
          </a:xfrm>
        </p:spPr>
        <p:txBody>
          <a:bodyPr/>
          <a:lstStyle/>
          <a:p>
            <a:fld id="{812D262E-F925-4406-9F4F-EA69FC0E61F2}" type="datetimeFigureOut">
              <a:rPr lang="tr-TR" smtClean="0"/>
              <a:t>15.08.2024</a:t>
            </a:fld>
            <a:endParaRPr lang="tr-TR"/>
          </a:p>
        </p:txBody>
      </p:sp>
      <p:sp>
        <p:nvSpPr>
          <p:cNvPr id="6" name="Footer Placeholder 5"/>
          <p:cNvSpPr>
            <a:spLocks noGrp="1"/>
          </p:cNvSpPr>
          <p:nvPr>
            <p:ph type="ftr" sz="quarter" idx="11"/>
          </p:nvPr>
        </p:nvSpPr>
        <p:spPr>
          <a:xfrm>
            <a:off x="804672" y="6227064"/>
            <a:ext cx="5942203" cy="320040"/>
          </a:xfrm>
        </p:spPr>
        <p:txBody>
          <a:bodyPr/>
          <a:lstStyle/>
          <a:p>
            <a:endParaRPr lang="tr-TR"/>
          </a:p>
        </p:txBody>
      </p:sp>
      <p:sp>
        <p:nvSpPr>
          <p:cNvPr id="7" name="Slide Number Placeholder 6"/>
          <p:cNvSpPr>
            <a:spLocks noGrp="1"/>
          </p:cNvSpPr>
          <p:nvPr>
            <p:ph type="sldNum" sz="quarter" idx="12"/>
          </p:nvPr>
        </p:nvSpPr>
        <p:spPr>
          <a:xfrm>
            <a:off x="5828377" y="320040"/>
            <a:ext cx="914400" cy="320040"/>
          </a:xfrm>
        </p:spPr>
        <p:txBody>
          <a:bodyPr/>
          <a:lstStyle/>
          <a:p>
            <a:fld id="{EBB251D2-D958-4465-9E43-B96744267A21}" type="slidenum">
              <a:rPr lang="tr-TR" smtClean="0"/>
              <a:t>‹#›</a:t>
            </a:fld>
            <a:endParaRPr lang="tr-TR"/>
          </a:p>
        </p:txBody>
      </p:sp>
    </p:spTree>
    <p:extLst>
      <p:ext uri="{BB962C8B-B14F-4D97-AF65-F5344CB8AC3E}">
        <p14:creationId xmlns:p14="http://schemas.microsoft.com/office/powerpoint/2010/main" val="2359005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5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812D262E-F925-4406-9F4F-EA69FC0E61F2}" type="datetimeFigureOut">
              <a:rPr lang="tr-TR" smtClean="0"/>
              <a:t>15.08.2024</a:t>
            </a:fld>
            <a:endParaRPr lang="tr-TR"/>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EBB251D2-D958-4465-9E43-B96744267A21}" type="slidenum">
              <a:rPr lang="tr-TR" smtClean="0"/>
              <a:t>‹#›</a:t>
            </a:fld>
            <a:endParaRPr lang="tr-TR"/>
          </a:p>
        </p:txBody>
      </p:sp>
    </p:spTree>
    <p:extLst>
      <p:ext uri="{BB962C8B-B14F-4D97-AF65-F5344CB8AC3E}">
        <p14:creationId xmlns:p14="http://schemas.microsoft.com/office/powerpoint/2010/main" val="1762674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OKULA UYUM </a:t>
            </a:r>
            <a:br>
              <a:rPr lang="tr-TR" dirty="0" smtClean="0"/>
            </a:br>
            <a:r>
              <a:rPr lang="tr-TR" sz="2000" dirty="0" smtClean="0"/>
              <a:t>(ÖĞRETMEN)</a:t>
            </a:r>
            <a:endParaRPr lang="tr-TR" dirty="0"/>
          </a:p>
        </p:txBody>
      </p:sp>
      <p:pic>
        <p:nvPicPr>
          <p:cNvPr id="1026" name="Picture 2" descr="C:\Users\rhbrlk\Desktop\logo ra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6628" y="4170394"/>
            <a:ext cx="2207944" cy="24377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9461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Tanışma oyunları</a:t>
            </a:r>
          </a:p>
        </p:txBody>
      </p:sp>
      <p:sp>
        <p:nvSpPr>
          <p:cNvPr id="3" name="İçerik Yer Tutucusu 2"/>
          <p:cNvSpPr>
            <a:spLocks noGrp="1"/>
          </p:cNvSpPr>
          <p:nvPr>
            <p:ph idx="1"/>
          </p:nvPr>
        </p:nvSpPr>
        <p:spPr/>
        <p:txBody>
          <a:bodyPr/>
          <a:lstStyle/>
          <a:p>
            <a:r>
              <a:rPr lang="tr-TR" dirty="0">
                <a:solidFill>
                  <a:srgbClr val="FF0000"/>
                </a:solidFill>
              </a:rPr>
              <a:t>İÇ İÇE ÇEMBERDE TANIŞMA </a:t>
            </a:r>
          </a:p>
          <a:p>
            <a:pPr marL="0" indent="0">
              <a:buNone/>
            </a:pPr>
            <a:r>
              <a:rPr lang="tr-TR" dirty="0" smtClean="0"/>
              <a:t>Amaç</a:t>
            </a:r>
            <a:r>
              <a:rPr lang="tr-TR" dirty="0"/>
              <a:t>: Tanışma, İsim öğrenme</a:t>
            </a:r>
            <a:br>
              <a:rPr lang="tr-TR" dirty="0"/>
            </a:br>
            <a:r>
              <a:rPr lang="tr-TR" dirty="0"/>
              <a:t>Sayı: 16</a:t>
            </a:r>
            <a:br>
              <a:rPr lang="tr-TR" dirty="0"/>
            </a:br>
            <a:r>
              <a:rPr lang="tr-TR" dirty="0"/>
              <a:t>Süre: 5dakika</a:t>
            </a:r>
            <a:br>
              <a:rPr lang="tr-TR" dirty="0"/>
            </a:br>
            <a:r>
              <a:rPr lang="tr-TR" dirty="0" smtClean="0"/>
              <a:t>Öğrenciler </a:t>
            </a:r>
            <a:r>
              <a:rPr lang="tr-TR" dirty="0"/>
              <a:t>iç içe iki çember olurlar ve çemberi bozmadan zıt yönde yürürler. Eğitmen özel bir işaretle “dur” der. Her iki çemberdeki </a:t>
            </a:r>
            <a:r>
              <a:rPr lang="tr-TR" dirty="0" smtClean="0"/>
              <a:t>öğrenciler </a:t>
            </a:r>
            <a:r>
              <a:rPr lang="tr-TR" dirty="0"/>
              <a:t>dururlar. Karşı karşıya olanlar isimlerini birbirine söyler.</a:t>
            </a:r>
          </a:p>
        </p:txBody>
      </p:sp>
    </p:spTree>
    <p:extLst>
      <p:ext uri="{BB962C8B-B14F-4D97-AF65-F5344CB8AC3E}">
        <p14:creationId xmlns:p14="http://schemas.microsoft.com/office/powerpoint/2010/main" val="3255064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Tanışma oyunları</a:t>
            </a:r>
          </a:p>
        </p:txBody>
      </p:sp>
      <p:sp>
        <p:nvSpPr>
          <p:cNvPr id="3" name="İçerik Yer Tutucusu 2"/>
          <p:cNvSpPr>
            <a:spLocks noGrp="1"/>
          </p:cNvSpPr>
          <p:nvPr>
            <p:ph idx="1"/>
          </p:nvPr>
        </p:nvSpPr>
        <p:spPr/>
        <p:txBody>
          <a:bodyPr/>
          <a:lstStyle/>
          <a:p>
            <a:r>
              <a:rPr lang="tr-TR" dirty="0">
                <a:solidFill>
                  <a:srgbClr val="FF0000"/>
                </a:solidFill>
              </a:rPr>
              <a:t>ADINI SÖYLEYEN HEYKEL</a:t>
            </a:r>
            <a:r>
              <a:rPr lang="tr-TR" dirty="0"/>
              <a:t/>
            </a:r>
            <a:br>
              <a:rPr lang="tr-TR" dirty="0"/>
            </a:br>
            <a:r>
              <a:rPr lang="tr-TR" dirty="0"/>
              <a:t>Amaç: Tanışma, İsim öğrenme</a:t>
            </a:r>
            <a:br>
              <a:rPr lang="tr-TR" dirty="0"/>
            </a:br>
            <a:r>
              <a:rPr lang="tr-TR" dirty="0"/>
              <a:t>Sayı: 16</a:t>
            </a:r>
            <a:br>
              <a:rPr lang="tr-TR" dirty="0"/>
            </a:br>
            <a:r>
              <a:rPr lang="tr-TR" dirty="0"/>
              <a:t>Süre: 10 dakika</a:t>
            </a:r>
            <a:br>
              <a:rPr lang="tr-TR" dirty="0"/>
            </a:br>
            <a:r>
              <a:rPr lang="tr-TR" dirty="0"/>
              <a:t>Eğitmen sınıfta bir müzik açar.</a:t>
            </a:r>
            <a:br>
              <a:rPr lang="tr-TR" dirty="0"/>
            </a:br>
            <a:r>
              <a:rPr lang="tr-TR" dirty="0"/>
              <a:t>Çocuklara müziği durdurduğunda heykel gibi hareketsiz kalmalarını söyler.</a:t>
            </a:r>
            <a:br>
              <a:rPr lang="tr-TR" dirty="0"/>
            </a:br>
            <a:r>
              <a:rPr lang="tr-TR" dirty="0"/>
              <a:t>Eğitmen müzik durduğunda bir çocuğun yanına giderek “Benim adım </a:t>
            </a:r>
            <a:r>
              <a:rPr lang="tr-TR" dirty="0" smtClean="0"/>
              <a:t>Gürsel </a:t>
            </a:r>
            <a:r>
              <a:rPr lang="tr-TR" dirty="0"/>
              <a:t>senin adın ne?” diyerek sorar.</a:t>
            </a:r>
            <a:br>
              <a:rPr lang="tr-TR" dirty="0"/>
            </a:br>
            <a:r>
              <a:rPr lang="tr-TR" dirty="0"/>
              <a:t>Çocuklardan adlarını yüksek sesle söylemelerini ister.</a:t>
            </a:r>
            <a:br>
              <a:rPr lang="tr-TR" dirty="0"/>
            </a:br>
            <a:r>
              <a:rPr lang="tr-TR" dirty="0"/>
              <a:t>Her çocuğun adı söylenene kadar oyun devam eder.</a:t>
            </a:r>
            <a:br>
              <a:rPr lang="tr-TR" dirty="0"/>
            </a:br>
            <a:r>
              <a:rPr lang="tr-TR" dirty="0"/>
              <a:t>Eğitmen çocuklardan farklı pozisyonlarda duran heykel olmalarını isteyebilir.</a:t>
            </a:r>
          </a:p>
        </p:txBody>
      </p:sp>
    </p:spTree>
    <p:extLst>
      <p:ext uri="{BB962C8B-B14F-4D97-AF65-F5344CB8AC3E}">
        <p14:creationId xmlns:p14="http://schemas.microsoft.com/office/powerpoint/2010/main" val="4025366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Tanışma oyunları</a:t>
            </a:r>
            <a:endParaRPr lang="tr-TR" dirty="0"/>
          </a:p>
        </p:txBody>
      </p:sp>
      <p:sp>
        <p:nvSpPr>
          <p:cNvPr id="3" name="İçerik Yer Tutucusu 2"/>
          <p:cNvSpPr>
            <a:spLocks noGrp="1"/>
          </p:cNvSpPr>
          <p:nvPr>
            <p:ph idx="1"/>
          </p:nvPr>
        </p:nvSpPr>
        <p:spPr/>
        <p:txBody>
          <a:bodyPr/>
          <a:lstStyle/>
          <a:p>
            <a:r>
              <a:rPr lang="tr-TR" dirty="0">
                <a:solidFill>
                  <a:srgbClr val="FF0000"/>
                </a:solidFill>
              </a:rPr>
              <a:t>İSİM VE HAREKET…</a:t>
            </a:r>
            <a:r>
              <a:rPr lang="tr-TR" dirty="0"/>
              <a:t/>
            </a:r>
            <a:br>
              <a:rPr lang="tr-TR" dirty="0"/>
            </a:br>
            <a:r>
              <a:rPr lang="tr-TR" dirty="0"/>
              <a:t>Amaç: </a:t>
            </a:r>
            <a:r>
              <a:rPr lang="tr-TR" dirty="0" smtClean="0"/>
              <a:t>Öğrencilerin </a:t>
            </a:r>
            <a:r>
              <a:rPr lang="tr-TR" dirty="0"/>
              <a:t>birbirlerinin isimlerini öğrenmesini ve iletişim kurmalarını sağlamak.</a:t>
            </a:r>
            <a:br>
              <a:rPr lang="tr-TR" dirty="0"/>
            </a:br>
            <a:r>
              <a:rPr lang="tr-TR" dirty="0"/>
              <a:t>Sayı: 16</a:t>
            </a:r>
            <a:br>
              <a:rPr lang="tr-TR" dirty="0"/>
            </a:br>
            <a:r>
              <a:rPr lang="tr-TR" dirty="0"/>
              <a:t>Süre: 5 dakika</a:t>
            </a:r>
            <a:br>
              <a:rPr lang="tr-TR" dirty="0"/>
            </a:br>
            <a:r>
              <a:rPr lang="tr-TR" dirty="0" smtClean="0"/>
              <a:t>Öğrencilerden </a:t>
            </a:r>
            <a:r>
              <a:rPr lang="tr-TR" dirty="0"/>
              <a:t>bir çember oluşturmaları istenir. Sırayla herkes ismini söylerken, isminin her hecesine bir hareket gösterir.</a:t>
            </a:r>
            <a:br>
              <a:rPr lang="tr-TR" dirty="0"/>
            </a:br>
            <a:r>
              <a:rPr lang="tr-TR" dirty="0" smtClean="0"/>
              <a:t>Öğrencilerin </a:t>
            </a:r>
            <a:r>
              <a:rPr lang="tr-TR" dirty="0"/>
              <a:t>hepsi isimlerinin hecelerine göre hareketlerini gösterdikten sonra sırayla herkes önce adını söyler ve hareketini yapar. İkinci sefer bütün grup o kişinin adını söyleyerek hareketini yapar. Bittikten sonra tekrar etmek isteyenler bütün grubun isim ve hareketini tekrar eder.</a:t>
            </a:r>
          </a:p>
        </p:txBody>
      </p:sp>
    </p:spTree>
    <p:extLst>
      <p:ext uri="{BB962C8B-B14F-4D97-AF65-F5344CB8AC3E}">
        <p14:creationId xmlns:p14="http://schemas.microsoft.com/office/powerpoint/2010/main" val="841884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Tanışma oyunları</a:t>
            </a:r>
          </a:p>
        </p:txBody>
      </p:sp>
      <p:sp>
        <p:nvSpPr>
          <p:cNvPr id="3" name="İçerik Yer Tutucusu 2"/>
          <p:cNvSpPr>
            <a:spLocks noGrp="1"/>
          </p:cNvSpPr>
          <p:nvPr>
            <p:ph idx="1"/>
          </p:nvPr>
        </p:nvSpPr>
        <p:spPr/>
        <p:txBody>
          <a:bodyPr/>
          <a:lstStyle/>
          <a:p>
            <a:r>
              <a:rPr lang="tr-TR" dirty="0">
                <a:solidFill>
                  <a:srgbClr val="FF0000"/>
                </a:solidFill>
              </a:rPr>
              <a:t>KAHKAHA OYUNU.</a:t>
            </a:r>
            <a:r>
              <a:rPr lang="tr-TR" dirty="0"/>
              <a:t/>
            </a:r>
            <a:br>
              <a:rPr lang="tr-TR" dirty="0"/>
            </a:br>
            <a:r>
              <a:rPr lang="tr-TR" dirty="0"/>
              <a:t>Amaç: Tanışma, İsim öğrenme</a:t>
            </a:r>
            <a:br>
              <a:rPr lang="tr-TR" dirty="0"/>
            </a:br>
            <a:r>
              <a:rPr lang="tr-TR" dirty="0"/>
              <a:t>Sayı: 16</a:t>
            </a:r>
            <a:br>
              <a:rPr lang="tr-TR" dirty="0"/>
            </a:br>
            <a:r>
              <a:rPr lang="tr-TR" dirty="0"/>
              <a:t>Süre: 10 dakika</a:t>
            </a:r>
            <a:br>
              <a:rPr lang="tr-TR" dirty="0"/>
            </a:br>
            <a:r>
              <a:rPr lang="tr-TR" dirty="0" smtClean="0"/>
              <a:t>Öğrenciler </a:t>
            </a:r>
            <a:r>
              <a:rPr lang="tr-TR" dirty="0"/>
              <a:t>yarım ay şeklinde oturur.</a:t>
            </a:r>
            <a:br>
              <a:rPr lang="tr-TR" dirty="0"/>
            </a:br>
            <a:r>
              <a:rPr lang="tr-TR" dirty="0"/>
              <a:t>Eğitmen elindeki topu çocuklara gösterir. Ve “Bu topu havaya atacağım tekrar tutana kadar herkes kahkaha atacak“ ve “Topu tuttuğumda da herkes çok sessiz olacak” der,</a:t>
            </a:r>
            <a:br>
              <a:rPr lang="tr-TR" dirty="0"/>
            </a:br>
            <a:r>
              <a:rPr lang="tr-TR" dirty="0"/>
              <a:t>Eğitmen topu her atıp tuttuktan sonra bir çocuğun adını söylemesini ister.</a:t>
            </a:r>
            <a:br>
              <a:rPr lang="tr-TR" dirty="0"/>
            </a:br>
            <a:r>
              <a:rPr lang="tr-TR" dirty="0"/>
              <a:t>Etkinlik her </a:t>
            </a:r>
            <a:r>
              <a:rPr lang="tr-TR" dirty="0" smtClean="0"/>
              <a:t>öğrenci </a:t>
            </a:r>
            <a:r>
              <a:rPr lang="tr-TR" dirty="0"/>
              <a:t>adını söyleyene kadar devam eder.</a:t>
            </a:r>
            <a:br>
              <a:rPr lang="tr-TR" dirty="0"/>
            </a:br>
            <a:r>
              <a:rPr lang="tr-TR" dirty="0"/>
              <a:t>Aynı zamanda eğitmen bu oyunla </a:t>
            </a:r>
            <a:r>
              <a:rPr lang="tr-TR" dirty="0" smtClean="0"/>
              <a:t>öğrencilere </a:t>
            </a:r>
            <a:r>
              <a:rPr lang="tr-TR" dirty="0"/>
              <a:t>sesli-sessiz kavramını öğretmiş olur.</a:t>
            </a:r>
          </a:p>
        </p:txBody>
      </p:sp>
    </p:spTree>
    <p:extLst>
      <p:ext uri="{BB962C8B-B14F-4D97-AF65-F5344CB8AC3E}">
        <p14:creationId xmlns:p14="http://schemas.microsoft.com/office/powerpoint/2010/main" val="1055974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Tanışma oyunları</a:t>
            </a:r>
          </a:p>
        </p:txBody>
      </p:sp>
      <p:sp>
        <p:nvSpPr>
          <p:cNvPr id="3" name="İçerik Yer Tutucusu 2"/>
          <p:cNvSpPr>
            <a:spLocks noGrp="1"/>
          </p:cNvSpPr>
          <p:nvPr>
            <p:ph idx="1"/>
          </p:nvPr>
        </p:nvSpPr>
        <p:spPr/>
        <p:txBody>
          <a:bodyPr>
            <a:normAutofit fontScale="85000" lnSpcReduction="10000"/>
          </a:bodyPr>
          <a:lstStyle/>
          <a:p>
            <a:r>
              <a:rPr lang="tr-TR" dirty="0">
                <a:solidFill>
                  <a:srgbClr val="FF0000"/>
                </a:solidFill>
              </a:rPr>
              <a:t>İSİM TRENİ</a:t>
            </a:r>
            <a:r>
              <a:rPr lang="tr-TR" dirty="0"/>
              <a:t/>
            </a:r>
            <a:br>
              <a:rPr lang="tr-TR" dirty="0"/>
            </a:br>
            <a:r>
              <a:rPr lang="tr-TR" dirty="0"/>
              <a:t>Amaç: Tanışma, İsim öğrenme</a:t>
            </a:r>
            <a:br>
              <a:rPr lang="tr-TR" dirty="0"/>
            </a:br>
            <a:r>
              <a:rPr lang="tr-TR" dirty="0"/>
              <a:t>Sayı: 16</a:t>
            </a:r>
            <a:br>
              <a:rPr lang="tr-TR" dirty="0"/>
            </a:br>
            <a:r>
              <a:rPr lang="tr-TR" dirty="0"/>
              <a:t>Süre: 10 dakika</a:t>
            </a:r>
            <a:br>
              <a:rPr lang="tr-TR" dirty="0"/>
            </a:br>
            <a:r>
              <a:rPr lang="tr-TR" dirty="0"/>
              <a:t>Çocuklar bir çember oluştururlar.</a:t>
            </a:r>
            <a:br>
              <a:rPr lang="tr-TR" dirty="0"/>
            </a:br>
            <a:r>
              <a:rPr lang="tr-TR" dirty="0"/>
              <a:t>En iyi tren taklidi yapan bir öğrenci ortaya çıkar. “Puf”, “puf”, ”</a:t>
            </a:r>
            <a:r>
              <a:rPr lang="tr-TR" dirty="0" err="1"/>
              <a:t>çuf</a:t>
            </a:r>
            <a:r>
              <a:rPr lang="tr-TR" dirty="0"/>
              <a:t>”, “</a:t>
            </a:r>
            <a:r>
              <a:rPr lang="tr-TR" dirty="0" err="1"/>
              <a:t>çuf</a:t>
            </a:r>
            <a:r>
              <a:rPr lang="tr-TR" dirty="0"/>
              <a:t>”, “</a:t>
            </a:r>
            <a:r>
              <a:rPr lang="tr-TR" dirty="0" err="1"/>
              <a:t>düüt</a:t>
            </a:r>
            <a:r>
              <a:rPr lang="tr-TR" dirty="0"/>
              <a:t>” gibi sesler çıkararak ve bu arada kendi ismini tekrarlayarak , halkanın içinde dolanır.</a:t>
            </a:r>
            <a:br>
              <a:rPr lang="tr-TR" dirty="0"/>
            </a:br>
            <a:r>
              <a:rPr lang="tr-TR" dirty="0"/>
              <a:t>Tren başı olan çocuk bir diğer öğrencinin önüne gelerek elini sıkar ve “Merhaba, ben ….. (ismini söyler)” Tanıştığı çocuk da ismini söyleyince arkadaşını elinden tutar ve arkasına alır. Böylece bu çocuk ikinci vagon olur. İki çocuk birlikte bir yandan tren sesi çıkarırken ilk çocuğun ismini tekrarlar.</a:t>
            </a:r>
            <a:br>
              <a:rPr lang="tr-TR" dirty="0"/>
            </a:br>
            <a:r>
              <a:rPr lang="tr-TR" dirty="0"/>
              <a:t>İlk iki çocuk bir üçüncü çocuğun önüne gelir, elini sıkar ve tanışırlar ve üçüncü çocuk da trene vagon olarak eklenir ve halkanın içinde dolanırlar onun ismi söylenir. (Bu arada vagon başı ikinci çocuk olur)</a:t>
            </a:r>
            <a:br>
              <a:rPr lang="tr-TR" dirty="0"/>
            </a:br>
            <a:r>
              <a:rPr lang="tr-TR" dirty="0"/>
              <a:t>Böylece her çocuk ile tanışılır her çocuğun ismi bir tur söylenir.</a:t>
            </a:r>
          </a:p>
        </p:txBody>
      </p:sp>
    </p:spTree>
    <p:extLst>
      <p:ext uri="{BB962C8B-B14F-4D97-AF65-F5344CB8AC3E}">
        <p14:creationId xmlns:p14="http://schemas.microsoft.com/office/powerpoint/2010/main" val="3834619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ctr"/>
            <a:r>
              <a:rPr lang="tr-TR" sz="4000" dirty="0" smtClean="0">
                <a:effectLst>
                  <a:outerShdw blurRad="38100" dist="38100" dir="2700000" algn="tl">
                    <a:srgbClr val="000000">
                      <a:alpha val="43137"/>
                    </a:srgbClr>
                  </a:outerShdw>
                </a:effectLst>
              </a:rPr>
              <a:t>Teşekkürler.</a:t>
            </a:r>
            <a:endParaRPr lang="tr-TR" sz="4000" dirty="0">
              <a:effectLst>
                <a:outerShdw blurRad="38100" dist="38100" dir="2700000" algn="tl">
                  <a:srgbClr val="000000">
                    <a:alpha val="43137"/>
                  </a:srgbClr>
                </a:outerShdw>
              </a:effectLst>
            </a:endParaRPr>
          </a:p>
        </p:txBody>
      </p:sp>
      <p:pic>
        <p:nvPicPr>
          <p:cNvPr id="2050" name="Picture 2" descr="C:\Users\rhbrlk\Desktop\logo ra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8641" y="1799088"/>
            <a:ext cx="2742334" cy="302773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6792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a:t>
            </a:r>
            <a:r>
              <a:rPr lang="tr-TR" dirty="0" smtClean="0"/>
              <a:t>kış</a:t>
            </a:r>
            <a:endParaRPr lang="tr-TR" dirty="0"/>
          </a:p>
        </p:txBody>
      </p:sp>
      <p:sp>
        <p:nvSpPr>
          <p:cNvPr id="3" name="İçerik Yer Tutucusu 2"/>
          <p:cNvSpPr>
            <a:spLocks noGrp="1"/>
          </p:cNvSpPr>
          <p:nvPr>
            <p:ph idx="1"/>
          </p:nvPr>
        </p:nvSpPr>
        <p:spPr/>
        <p:txBody>
          <a:bodyPr/>
          <a:lstStyle/>
          <a:p>
            <a:pPr marL="0" indent="0">
              <a:buNone/>
            </a:pPr>
            <a:r>
              <a:rPr lang="tr-TR" dirty="0" smtClean="0"/>
              <a:t> </a:t>
            </a:r>
          </a:p>
          <a:p>
            <a:r>
              <a:rPr lang="tr-TR" dirty="0" smtClean="0"/>
              <a:t>Uyum </a:t>
            </a:r>
          </a:p>
          <a:p>
            <a:r>
              <a:rPr lang="tr-TR" dirty="0" smtClean="0"/>
              <a:t>Öğretmen ve Okulun Tanıtılması</a:t>
            </a:r>
          </a:p>
          <a:p>
            <a:r>
              <a:rPr lang="tr-TR" dirty="0" smtClean="0"/>
              <a:t>Öğretmenlere Öneriler</a:t>
            </a:r>
          </a:p>
          <a:p>
            <a:r>
              <a:rPr lang="tr-TR" dirty="0" smtClean="0"/>
              <a:t>Tanışma ve Isınma Oyunları Örnekleri</a:t>
            </a:r>
          </a:p>
          <a:p>
            <a:endParaRPr lang="tr-TR" dirty="0"/>
          </a:p>
        </p:txBody>
      </p:sp>
    </p:spTree>
    <p:extLst>
      <p:ext uri="{BB962C8B-B14F-4D97-AF65-F5344CB8AC3E}">
        <p14:creationId xmlns:p14="http://schemas.microsoft.com/office/powerpoint/2010/main" val="2377948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i="1" dirty="0" smtClean="0">
                <a:effectLst>
                  <a:outerShdw blurRad="38100" dist="38100" dir="2700000" algn="tl">
                    <a:srgbClr val="000000">
                      <a:alpha val="43137"/>
                    </a:srgbClr>
                  </a:outerShdw>
                </a:effectLst>
              </a:rPr>
              <a:t>Eserinin üzerinde imzası olmayan yegane sanatkar </a:t>
            </a:r>
            <a:r>
              <a:rPr lang="tr-TR" sz="3200" b="1" i="1" dirty="0" err="1" smtClean="0">
                <a:effectLst>
                  <a:outerShdw blurRad="38100" dist="38100" dir="2700000" algn="tl">
                    <a:srgbClr val="000000">
                      <a:alpha val="43137"/>
                    </a:srgbClr>
                  </a:outerShdw>
                </a:effectLst>
              </a:rPr>
              <a:t>ÖĞRETMEN’dir</a:t>
            </a:r>
            <a:r>
              <a:rPr lang="tr-TR" sz="3200" b="1" i="1" dirty="0" smtClean="0">
                <a:effectLst>
                  <a:outerShdw blurRad="38100" dist="38100" dir="2700000" algn="tl">
                    <a:srgbClr val="000000">
                      <a:alpha val="43137"/>
                    </a:srgbClr>
                  </a:outerShdw>
                </a:effectLst>
              </a:rPr>
              <a:t>. </a:t>
            </a:r>
            <a:endParaRPr lang="tr-TR" sz="3200" b="1" i="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p:txBody>
          <a:bodyPr/>
          <a:lstStyle/>
          <a:p>
            <a:r>
              <a:rPr lang="tr-TR" dirty="0" smtClean="0"/>
              <a:t>Öğretmen bir çocuğun anne babasından sonra aile dışı güven duyacağı ilk kişidir. Öğretmenin öğrenci üzerinde oluşturduğu ilk izlenim çok kıymetli olup öğrencinin öğrenim hayatını etkileyecektir.</a:t>
            </a:r>
          </a:p>
          <a:p>
            <a:r>
              <a:rPr lang="tr-TR" dirty="0" smtClean="0"/>
              <a:t>İlkokul, </a:t>
            </a:r>
            <a:r>
              <a:rPr lang="tr-TR" dirty="0"/>
              <a:t>okuma yazma süreci gibi algılansa da yaşam boyu gerekli olacak davranışların temelinin atıldığı bir öğrenim basamağıdır.</a:t>
            </a:r>
            <a:endParaRPr lang="tr-TR" dirty="0" smtClean="0"/>
          </a:p>
        </p:txBody>
      </p:sp>
    </p:spTree>
    <p:extLst>
      <p:ext uri="{BB962C8B-B14F-4D97-AF65-F5344CB8AC3E}">
        <p14:creationId xmlns:p14="http://schemas.microsoft.com/office/powerpoint/2010/main" val="1177847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a:t>U</a:t>
            </a:r>
            <a:r>
              <a:rPr lang="tr-TR" sz="3600" dirty="0" smtClean="0"/>
              <a:t>yum</a:t>
            </a:r>
            <a:endParaRPr lang="tr-TR" sz="3600" dirty="0"/>
          </a:p>
        </p:txBody>
      </p:sp>
      <p:sp>
        <p:nvSpPr>
          <p:cNvPr id="3" name="İçerik Yer Tutucusu 2"/>
          <p:cNvSpPr>
            <a:spLocks noGrp="1"/>
          </p:cNvSpPr>
          <p:nvPr>
            <p:ph idx="1"/>
          </p:nvPr>
        </p:nvSpPr>
        <p:spPr/>
        <p:txBody>
          <a:bodyPr/>
          <a:lstStyle/>
          <a:p>
            <a:r>
              <a:rPr lang="tr-TR" dirty="0" smtClean="0"/>
              <a:t>Kendisi ve çevresiyle dengeli ilişkiler kurabilen ve bu ilişkiyi sürdürebilen çocuklar uyumlu çocuklardır.</a:t>
            </a:r>
          </a:p>
          <a:p>
            <a:r>
              <a:rPr lang="tr-TR" dirty="0" smtClean="0"/>
              <a:t>Okula uyum,</a:t>
            </a:r>
          </a:p>
          <a:p>
            <a:r>
              <a:rPr lang="tr-TR" dirty="0" smtClean="0"/>
              <a:t>İlk defa ailesinden ayrılarak başka bir ortama giren çocuğun heyecan, kaygı, korku hissetmesi normaldir. Bu sürecin iyi geçmesi için çocuğun </a:t>
            </a:r>
            <a:r>
              <a:rPr lang="tr-TR" dirty="0" err="1" smtClean="0"/>
              <a:t>hazırbulunuşluğunun</a:t>
            </a:r>
            <a:r>
              <a:rPr lang="tr-TR" dirty="0" smtClean="0"/>
              <a:t> yanı sıra,  aile ve okul işbirliğiyle okulu çocuğun güvenli ortam alanına almak gerekmektedir. İlk olarak okul ve öğretmen tanıtılmalıdır.</a:t>
            </a:r>
            <a:endParaRPr lang="tr-TR" dirty="0"/>
          </a:p>
        </p:txBody>
      </p:sp>
    </p:spTree>
    <p:extLst>
      <p:ext uri="{BB962C8B-B14F-4D97-AF65-F5344CB8AC3E}">
        <p14:creationId xmlns:p14="http://schemas.microsoft.com/office/powerpoint/2010/main" val="359674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Öğretmenin Kendini Tanıtması</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a:t>Adı ve soyadı </a:t>
            </a:r>
            <a:endParaRPr lang="tr-TR" dirty="0" smtClean="0"/>
          </a:p>
          <a:p>
            <a:r>
              <a:rPr lang="tr-TR" dirty="0" smtClean="0"/>
              <a:t>Eğitim </a:t>
            </a:r>
            <a:r>
              <a:rPr lang="tr-TR" dirty="0"/>
              <a:t>durumu </a:t>
            </a:r>
            <a:endParaRPr lang="tr-TR" dirty="0" smtClean="0"/>
          </a:p>
          <a:p>
            <a:r>
              <a:rPr lang="tr-TR" dirty="0" smtClean="0"/>
              <a:t>Deneyimi </a:t>
            </a:r>
          </a:p>
          <a:p>
            <a:r>
              <a:rPr lang="tr-TR" dirty="0" smtClean="0"/>
              <a:t>Okulda </a:t>
            </a:r>
            <a:r>
              <a:rPr lang="tr-TR" dirty="0"/>
              <a:t>çalıştığı süre </a:t>
            </a:r>
            <a:endParaRPr lang="tr-TR" dirty="0" smtClean="0"/>
          </a:p>
          <a:p>
            <a:r>
              <a:rPr lang="tr-TR" dirty="0" smtClean="0"/>
              <a:t>Kendi </a:t>
            </a:r>
            <a:r>
              <a:rPr lang="tr-TR" dirty="0"/>
              <a:t>ile ilgili bilgi</a:t>
            </a:r>
          </a:p>
        </p:txBody>
      </p:sp>
    </p:spTree>
    <p:extLst>
      <p:ext uri="{BB962C8B-B14F-4D97-AF65-F5344CB8AC3E}">
        <p14:creationId xmlns:p14="http://schemas.microsoft.com/office/powerpoint/2010/main" val="2151897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Okulun-Sınıfın Tanıtılması</a:t>
            </a:r>
            <a:endParaRPr lang="tr-TR" dirty="0"/>
          </a:p>
        </p:txBody>
      </p:sp>
      <p:sp>
        <p:nvSpPr>
          <p:cNvPr id="3" name="İçerik Yer Tutucusu 2"/>
          <p:cNvSpPr>
            <a:spLocks noGrp="1"/>
          </p:cNvSpPr>
          <p:nvPr>
            <p:ph idx="1"/>
          </p:nvPr>
        </p:nvSpPr>
        <p:spPr/>
        <p:txBody>
          <a:bodyPr>
            <a:normAutofit/>
          </a:bodyPr>
          <a:lstStyle/>
          <a:p>
            <a:r>
              <a:rPr lang="tr-TR" dirty="0"/>
              <a:t>Okulun adı </a:t>
            </a:r>
            <a:endParaRPr lang="tr-TR" dirty="0" smtClean="0"/>
          </a:p>
          <a:p>
            <a:r>
              <a:rPr lang="tr-TR" dirty="0" smtClean="0"/>
              <a:t>Okulun </a:t>
            </a:r>
            <a:r>
              <a:rPr lang="tr-TR" dirty="0"/>
              <a:t>iletişim bilgileri </a:t>
            </a:r>
            <a:endParaRPr lang="tr-TR" dirty="0" smtClean="0"/>
          </a:p>
          <a:p>
            <a:r>
              <a:rPr lang="tr-TR" dirty="0" smtClean="0"/>
              <a:t>Okulun </a:t>
            </a:r>
            <a:r>
              <a:rPr lang="tr-TR" dirty="0"/>
              <a:t>müdürü </a:t>
            </a:r>
            <a:endParaRPr lang="tr-TR" dirty="0" smtClean="0"/>
          </a:p>
          <a:p>
            <a:r>
              <a:rPr lang="tr-TR" dirty="0" smtClean="0"/>
              <a:t>Rehber </a:t>
            </a:r>
            <a:r>
              <a:rPr lang="tr-TR" dirty="0"/>
              <a:t>öğretmen/Psikolojik danışman </a:t>
            </a:r>
            <a:endParaRPr lang="tr-TR" dirty="0" smtClean="0"/>
          </a:p>
          <a:p>
            <a:r>
              <a:rPr lang="tr-TR" dirty="0" smtClean="0"/>
              <a:t>Sınıf </a:t>
            </a:r>
            <a:r>
              <a:rPr lang="tr-TR" dirty="0"/>
              <a:t>Öğretmeni </a:t>
            </a:r>
            <a:endParaRPr lang="tr-TR" dirty="0" smtClean="0"/>
          </a:p>
          <a:p>
            <a:r>
              <a:rPr lang="tr-TR" dirty="0" smtClean="0"/>
              <a:t>Eğitim </a:t>
            </a:r>
            <a:r>
              <a:rPr lang="tr-TR" dirty="0"/>
              <a:t>süresi </a:t>
            </a:r>
            <a:endParaRPr lang="tr-TR" dirty="0" smtClean="0"/>
          </a:p>
          <a:p>
            <a:r>
              <a:rPr lang="tr-TR" dirty="0" smtClean="0"/>
              <a:t>Okula </a:t>
            </a:r>
            <a:r>
              <a:rPr lang="tr-TR" dirty="0"/>
              <a:t>giriş çıkış saatleri </a:t>
            </a:r>
            <a:endParaRPr lang="tr-TR" dirty="0" smtClean="0"/>
          </a:p>
          <a:p>
            <a:r>
              <a:rPr lang="tr-TR" dirty="0" smtClean="0"/>
              <a:t>Sınıfımız </a:t>
            </a:r>
            <a:r>
              <a:rPr lang="tr-TR" dirty="0"/>
              <a:t>okulun neresinde? </a:t>
            </a:r>
            <a:endParaRPr lang="tr-TR" dirty="0" smtClean="0"/>
          </a:p>
          <a:p>
            <a:r>
              <a:rPr lang="tr-TR" dirty="0" smtClean="0"/>
              <a:t>Kütüphane</a:t>
            </a:r>
            <a:r>
              <a:rPr lang="tr-TR" dirty="0"/>
              <a:t>, laboratuvar, spor salonu nerede?</a:t>
            </a:r>
          </a:p>
        </p:txBody>
      </p:sp>
    </p:spTree>
    <p:extLst>
      <p:ext uri="{BB962C8B-B14F-4D97-AF65-F5344CB8AC3E}">
        <p14:creationId xmlns:p14="http://schemas.microsoft.com/office/powerpoint/2010/main" val="2391628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5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Öğretmenlere Öneriler</a:t>
            </a:r>
            <a:endParaRPr lang="tr-TR" dirty="0"/>
          </a:p>
        </p:txBody>
      </p:sp>
      <p:sp>
        <p:nvSpPr>
          <p:cNvPr id="3" name="İçerik Yer Tutucusu 2"/>
          <p:cNvSpPr>
            <a:spLocks noGrp="1"/>
          </p:cNvSpPr>
          <p:nvPr>
            <p:ph idx="1"/>
          </p:nvPr>
        </p:nvSpPr>
        <p:spPr/>
        <p:txBody>
          <a:bodyPr/>
          <a:lstStyle/>
          <a:p>
            <a:r>
              <a:rPr lang="tr-TR" dirty="0" smtClean="0"/>
              <a:t>Öğrencilerin  </a:t>
            </a:r>
            <a:r>
              <a:rPr lang="tr-TR" dirty="0"/>
              <a:t>gelişim ve öğrenmelerini destekleyici gerekli sınıf </a:t>
            </a:r>
            <a:r>
              <a:rPr lang="tr-TR" dirty="0" smtClean="0"/>
              <a:t>düzenlemeleri yapılmalı, kendilerini güvende hissedecekleri ortam hazırlanmalıdır.</a:t>
            </a:r>
          </a:p>
          <a:p>
            <a:r>
              <a:rPr lang="tr-TR" dirty="0" smtClean="0"/>
              <a:t>Öğrencilerin ilgisini çekebilecek, sınıfa alışmasını kolaylaştırıcı görseller ve materyaller kullanılmalıdır.</a:t>
            </a:r>
          </a:p>
          <a:p>
            <a:r>
              <a:rPr lang="tr-TR" dirty="0" smtClean="0"/>
              <a:t>Öğrenciler ile okul başlamadan bireysel olarak tanışılıp iletişim ve bağ kurularak öğrenci-öğretmen ilişkisi geliştirilmelidir. Ayrıca öğrencinin bireysel olarak gözlemlenmesine olanak sağlanır.</a:t>
            </a:r>
          </a:p>
          <a:p>
            <a:r>
              <a:rPr lang="tr-TR" dirty="0" smtClean="0"/>
              <a:t>Öğrenci hakkında veliden bilgi alınmalı ve veli ile iletişim halinde kalınmalıdır.</a:t>
            </a:r>
          </a:p>
        </p:txBody>
      </p:sp>
    </p:spTree>
    <p:extLst>
      <p:ext uri="{BB962C8B-B14F-4D97-AF65-F5344CB8AC3E}">
        <p14:creationId xmlns:p14="http://schemas.microsoft.com/office/powerpoint/2010/main" val="2575518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Öğretmenlere Öneriler</a:t>
            </a:r>
          </a:p>
        </p:txBody>
      </p:sp>
      <p:sp>
        <p:nvSpPr>
          <p:cNvPr id="3" name="İçerik Yer Tutucusu 2"/>
          <p:cNvSpPr>
            <a:spLocks noGrp="1"/>
          </p:cNvSpPr>
          <p:nvPr>
            <p:ph idx="1"/>
          </p:nvPr>
        </p:nvSpPr>
        <p:spPr/>
        <p:txBody>
          <a:bodyPr/>
          <a:lstStyle/>
          <a:p>
            <a:r>
              <a:rPr lang="tr-TR" dirty="0" smtClean="0"/>
              <a:t>Öğretmen; kendisini, sınıfı, okulun bölümlerini, </a:t>
            </a:r>
            <a:r>
              <a:rPr lang="tr-TR" dirty="0"/>
              <a:t>okulun çevresini tanıtıp okulda ve okulun çevresinde bulunan olanaklar hakkında velileri ve çocukları </a:t>
            </a:r>
            <a:r>
              <a:rPr lang="tr-TR" dirty="0" smtClean="0"/>
              <a:t>bilgilendirmelidir.</a:t>
            </a:r>
            <a:r>
              <a:rPr lang="tr-TR" dirty="0"/>
              <a:t> </a:t>
            </a:r>
            <a:endParaRPr lang="tr-TR" dirty="0" smtClean="0"/>
          </a:p>
          <a:p>
            <a:r>
              <a:rPr lang="tr-TR" dirty="0" smtClean="0"/>
              <a:t>Öğretmen; öğrenci </a:t>
            </a:r>
            <a:r>
              <a:rPr lang="tr-TR" dirty="0"/>
              <a:t>ve </a:t>
            </a:r>
            <a:r>
              <a:rPr lang="tr-TR" dirty="0" smtClean="0"/>
              <a:t>velileri okul kuralları hakkında bilgilendirmelidir.</a:t>
            </a:r>
          </a:p>
          <a:p>
            <a:r>
              <a:rPr lang="tr-TR" dirty="0" smtClean="0"/>
              <a:t>Sınıf kuralları öğrencilerle birlikte oluşturularak  kurallara uyum </a:t>
            </a:r>
            <a:r>
              <a:rPr lang="tr-TR" dirty="0"/>
              <a:t>artırılmalıdır. </a:t>
            </a:r>
            <a:endParaRPr lang="tr-TR" dirty="0" smtClean="0"/>
          </a:p>
          <a:p>
            <a:r>
              <a:rPr lang="tr-TR" dirty="0" smtClean="0"/>
              <a:t>Tanışma </a:t>
            </a:r>
            <a:r>
              <a:rPr lang="tr-TR" dirty="0"/>
              <a:t>ve ısınma oyunları ile öğrencilerin okula ve arkadaşlarına uyumu kolaylaştırılmalıdır</a:t>
            </a:r>
            <a:r>
              <a:rPr lang="tr-TR" dirty="0" smtClean="0"/>
              <a:t>.</a:t>
            </a:r>
          </a:p>
        </p:txBody>
      </p:sp>
    </p:spTree>
    <p:extLst>
      <p:ext uri="{BB962C8B-B14F-4D97-AF65-F5344CB8AC3E}">
        <p14:creationId xmlns:p14="http://schemas.microsoft.com/office/powerpoint/2010/main" val="4037770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Öğretmenlere Öneriler</a:t>
            </a:r>
          </a:p>
        </p:txBody>
      </p:sp>
      <p:sp>
        <p:nvSpPr>
          <p:cNvPr id="3" name="İçerik Yer Tutucusu 2"/>
          <p:cNvSpPr>
            <a:spLocks noGrp="1"/>
          </p:cNvSpPr>
          <p:nvPr>
            <p:ph idx="1"/>
          </p:nvPr>
        </p:nvSpPr>
        <p:spPr/>
        <p:txBody>
          <a:bodyPr/>
          <a:lstStyle/>
          <a:p>
            <a:r>
              <a:rPr lang="tr-TR" dirty="0"/>
              <a:t>İhtiyaç duyulduğunda okul rehberlik öğretmeni (psikolojik danışman) ile iletişime geçerek çocuğun okula uyum sürecinde yaşadığı sıkıntılar için ondan destek </a:t>
            </a:r>
            <a:r>
              <a:rPr lang="tr-TR" dirty="0" smtClean="0"/>
              <a:t>istenmelidir.</a:t>
            </a:r>
            <a:endParaRPr lang="tr-TR" dirty="0"/>
          </a:p>
        </p:txBody>
      </p:sp>
    </p:spTree>
    <p:extLst>
      <p:ext uri="{BB962C8B-B14F-4D97-AF65-F5344CB8AC3E}">
        <p14:creationId xmlns:p14="http://schemas.microsoft.com/office/powerpoint/2010/main" val="862027434"/>
      </p:ext>
    </p:extLst>
  </p:cSld>
  <p:clrMapOvr>
    <a:masterClrMapping/>
  </p:clrMapOvr>
</p:sld>
</file>

<file path=ppt/theme/theme1.xml><?xml version="1.0" encoding="utf-8"?>
<a:theme xmlns:a="http://schemas.openxmlformats.org/drawingml/2006/main" name="Atlas">
  <a:themeElements>
    <a:clrScheme name="Sarı Turuncu">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163</TotalTime>
  <Words>357</Words>
  <Application>Microsoft Office PowerPoint</Application>
  <PresentationFormat>Geniş ekran</PresentationFormat>
  <Paragraphs>54</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Calibri Light</vt:lpstr>
      <vt:lpstr>Rockwell</vt:lpstr>
      <vt:lpstr>Wingdings</vt:lpstr>
      <vt:lpstr>Atlas</vt:lpstr>
      <vt:lpstr>OKULA UYUM  (ÖĞRETMEN)</vt:lpstr>
      <vt:lpstr>Akış</vt:lpstr>
      <vt:lpstr>Eserinin üzerinde imzası olmayan yegane sanatkar ÖĞRETMEN’dir. </vt:lpstr>
      <vt:lpstr>Uyum</vt:lpstr>
      <vt:lpstr>Öğretmenin Kendini Tanıtması </vt:lpstr>
      <vt:lpstr>Okulun-Sınıfın Tanıtılması</vt:lpstr>
      <vt:lpstr>Öğretmenlere Öneriler</vt:lpstr>
      <vt:lpstr>Öğretmenlere Öneriler</vt:lpstr>
      <vt:lpstr>Öğretmenlere Öneriler</vt:lpstr>
      <vt:lpstr>Tanışma oyunları</vt:lpstr>
      <vt:lpstr>Tanışma oyunları</vt:lpstr>
      <vt:lpstr>Tanışma oyunları</vt:lpstr>
      <vt:lpstr>Tanışma oyunları</vt:lpstr>
      <vt:lpstr>Tanışma oyunları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OKULA UYUM ÖĞRETMEN</dc:title>
  <dc:creator>LENOVO</dc:creator>
  <cp:lastModifiedBy>lenovo</cp:lastModifiedBy>
  <cp:revision>37</cp:revision>
  <dcterms:created xsi:type="dcterms:W3CDTF">2024-08-13T12:14:29Z</dcterms:created>
  <dcterms:modified xsi:type="dcterms:W3CDTF">2024-08-15T12:55:09Z</dcterms:modified>
</cp:coreProperties>
</file>