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78" r:id="rId3"/>
    <p:sldId id="257" r:id="rId4"/>
    <p:sldId id="258" r:id="rId5"/>
    <p:sldId id="259" r:id="rId6"/>
    <p:sldId id="261" r:id="rId7"/>
    <p:sldId id="260" r:id="rId8"/>
    <p:sldId id="262" r:id="rId9"/>
    <p:sldId id="263" r:id="rId10"/>
    <p:sldId id="264" r:id="rId11"/>
    <p:sldId id="265" r:id="rId12"/>
    <p:sldId id="266" r:id="rId13"/>
    <p:sldId id="267" r:id="rId14"/>
    <p:sldId id="277" r:id="rId15"/>
    <p:sldId id="270" r:id="rId16"/>
    <p:sldId id="271" r:id="rId17"/>
    <p:sldId id="272" r:id="rId18"/>
    <p:sldId id="273" r:id="rId19"/>
    <p:sldId id="279" r:id="rId20"/>
    <p:sldId id="268" r:id="rId21"/>
    <p:sldId id="269" r:id="rId22"/>
    <p:sldId id="274" r:id="rId23"/>
    <p:sldId id="275" r:id="rId24"/>
    <p:sldId id="276"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15.08.2024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15.08.2024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15.08.2024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23720DD-5B6D-40BF-8493-A6B52D484E6B}" type="datetimeFigureOut">
              <a:rPr lang="tr-TR" smtClean="0"/>
              <a:t>15.08.2024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15.08.2024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t>15.08.2024</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741388"/>
            <a:ext cx="7772400" cy="3191668"/>
          </a:xfrm>
        </p:spPr>
        <p:txBody>
          <a:bodyPr>
            <a:noAutofit/>
          </a:bodyPr>
          <a:lstStyle/>
          <a:p>
            <a:r>
              <a:rPr lang="tr-TR" sz="5400" b="1" dirty="0">
                <a:solidFill>
                  <a:schemeClr val="bg1"/>
                </a:solidFill>
              </a:rPr>
              <a:t>Mesleki İlgi, Değer, Yetenek ve </a:t>
            </a:r>
            <a:r>
              <a:rPr lang="tr-TR" sz="5400" b="1" dirty="0" smtClean="0">
                <a:solidFill>
                  <a:schemeClr val="bg1"/>
                </a:solidFill>
              </a:rPr>
              <a:t/>
            </a:r>
            <a:br>
              <a:rPr lang="tr-TR" sz="5400" b="1" dirty="0" smtClean="0">
                <a:solidFill>
                  <a:schemeClr val="bg1"/>
                </a:solidFill>
              </a:rPr>
            </a:br>
            <a:r>
              <a:rPr lang="tr-TR" sz="5400" b="1" dirty="0" smtClean="0">
                <a:solidFill>
                  <a:schemeClr val="bg1"/>
                </a:solidFill>
              </a:rPr>
              <a:t>Kişilik </a:t>
            </a:r>
            <a:r>
              <a:rPr lang="tr-TR" sz="5400" b="1" dirty="0">
                <a:solidFill>
                  <a:schemeClr val="bg1"/>
                </a:solidFill>
              </a:rPr>
              <a:t>Özellikleri </a:t>
            </a:r>
            <a:r>
              <a:rPr lang="tr-TR" sz="5400" b="1" dirty="0" smtClean="0">
                <a:solidFill>
                  <a:schemeClr val="bg1"/>
                </a:solidFill>
              </a:rPr>
              <a:t/>
            </a:r>
            <a:br>
              <a:rPr lang="tr-TR" sz="5400" b="1" dirty="0" smtClean="0">
                <a:solidFill>
                  <a:schemeClr val="bg1"/>
                </a:solidFill>
              </a:rPr>
            </a:br>
            <a:r>
              <a:rPr lang="tr-TR" sz="5400" b="1" dirty="0" smtClean="0">
                <a:solidFill>
                  <a:schemeClr val="bg1"/>
                </a:solidFill>
              </a:rPr>
              <a:t>İlişkisi</a:t>
            </a:r>
            <a:endParaRPr lang="tr-TR" sz="5400" b="1" dirty="0">
              <a:solidFill>
                <a:schemeClr val="bg1"/>
              </a:solidFill>
            </a:endParaRPr>
          </a:p>
        </p:txBody>
      </p:sp>
      <p:pic>
        <p:nvPicPr>
          <p:cNvPr id="3074" name="Picture 2" descr="C:\Users\rhbrlk\Desktop\logo 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27278"/>
            <a:ext cx="2016224" cy="222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18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smtClean="0">
                <a:solidFill>
                  <a:schemeClr val="tx1"/>
                </a:solidFill>
              </a:rPr>
              <a:t>Ekonomik Kazanç</a:t>
            </a:r>
          </a:p>
          <a:p>
            <a:r>
              <a:rPr lang="tr-TR" dirty="0" smtClean="0">
                <a:solidFill>
                  <a:schemeClr val="tx1"/>
                </a:solidFill>
              </a:rPr>
              <a:t>Sosyal Güvence</a:t>
            </a:r>
          </a:p>
          <a:p>
            <a:r>
              <a:rPr lang="tr-TR" dirty="0" smtClean="0">
                <a:solidFill>
                  <a:schemeClr val="tx1"/>
                </a:solidFill>
              </a:rPr>
              <a:t>Toplumsal </a:t>
            </a:r>
            <a:r>
              <a:rPr lang="tr-TR" dirty="0">
                <a:solidFill>
                  <a:schemeClr val="tx1"/>
                </a:solidFill>
              </a:rPr>
              <a:t>Saygınlık &amp; </a:t>
            </a:r>
            <a:r>
              <a:rPr lang="tr-TR" dirty="0" smtClean="0">
                <a:solidFill>
                  <a:schemeClr val="tx1"/>
                </a:solidFill>
              </a:rPr>
              <a:t>Statü</a:t>
            </a:r>
          </a:p>
          <a:p>
            <a:r>
              <a:rPr lang="tr-TR" dirty="0" smtClean="0">
                <a:solidFill>
                  <a:schemeClr val="tx1"/>
                </a:solidFill>
              </a:rPr>
              <a:t>Otorite/Lider Olabilme</a:t>
            </a:r>
          </a:p>
          <a:p>
            <a:r>
              <a:rPr lang="tr-TR" dirty="0" smtClean="0">
                <a:solidFill>
                  <a:schemeClr val="tx1"/>
                </a:solidFill>
              </a:rPr>
              <a:t>Yetenekleri Kullanabilme</a:t>
            </a:r>
          </a:p>
          <a:p>
            <a:r>
              <a:rPr lang="tr-TR" dirty="0" smtClean="0">
                <a:solidFill>
                  <a:schemeClr val="tx1"/>
                </a:solidFill>
              </a:rPr>
              <a:t>Bağımsız Olabilme</a:t>
            </a:r>
          </a:p>
          <a:p>
            <a:r>
              <a:rPr lang="tr-TR" dirty="0" smtClean="0">
                <a:solidFill>
                  <a:schemeClr val="tx1"/>
                </a:solidFill>
              </a:rPr>
              <a:t>Yaratıcı Olabilme</a:t>
            </a:r>
          </a:p>
          <a:p>
            <a:r>
              <a:rPr lang="tr-TR" dirty="0" smtClean="0">
                <a:solidFill>
                  <a:schemeClr val="tx1"/>
                </a:solidFill>
              </a:rPr>
              <a:t>Huzurlu İş Ortamı</a:t>
            </a:r>
          </a:p>
          <a:p>
            <a:r>
              <a:rPr lang="tr-TR" dirty="0" smtClean="0">
                <a:solidFill>
                  <a:schemeClr val="tx1"/>
                </a:solidFill>
              </a:rPr>
              <a:t>Düzenli Olabilme</a:t>
            </a:r>
          </a:p>
          <a:p>
            <a:r>
              <a:rPr lang="tr-TR" dirty="0" smtClean="0">
                <a:solidFill>
                  <a:schemeClr val="tx1"/>
                </a:solidFill>
              </a:rPr>
              <a:t>Özel Yaşama Vakit Ayırabilme</a:t>
            </a:r>
          </a:p>
          <a:p>
            <a:r>
              <a:rPr lang="tr-TR" dirty="0" smtClean="0">
                <a:solidFill>
                  <a:schemeClr val="tx1"/>
                </a:solidFill>
              </a:rPr>
              <a:t>…</a:t>
            </a:r>
            <a:endParaRPr lang="tr-TR" dirty="0">
              <a:solidFill>
                <a:schemeClr val="tx1"/>
              </a:solidFill>
            </a:endParaRPr>
          </a:p>
        </p:txBody>
      </p:sp>
      <p:sp>
        <p:nvSpPr>
          <p:cNvPr id="2" name="Başlık 1"/>
          <p:cNvSpPr>
            <a:spLocks noGrp="1"/>
          </p:cNvSpPr>
          <p:nvPr>
            <p:ph type="title"/>
          </p:nvPr>
        </p:nvSpPr>
        <p:spPr/>
        <p:txBody>
          <a:bodyPr/>
          <a:lstStyle/>
          <a:p>
            <a:pPr algn="l"/>
            <a:r>
              <a:rPr lang="tr-TR" dirty="0" smtClean="0"/>
              <a:t>Başlıca Değerler</a:t>
            </a:r>
            <a:endParaRPr lang="tr-TR" dirty="0"/>
          </a:p>
        </p:txBody>
      </p:sp>
    </p:spTree>
    <p:extLst>
      <p:ext uri="{BB962C8B-B14F-4D97-AF65-F5344CB8AC3E}">
        <p14:creationId xmlns:p14="http://schemas.microsoft.com/office/powerpoint/2010/main" val="2366339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Bireyin «öğrenme gücü» ve «yapabilme gücü» olarak tanımlanabilir.</a:t>
            </a:r>
          </a:p>
          <a:p>
            <a:r>
              <a:rPr lang="tr-TR" sz="2000" dirty="0" smtClean="0">
                <a:solidFill>
                  <a:schemeClr val="tx1"/>
                </a:solidFill>
              </a:rPr>
              <a:t>Yeteneklerimiz çoğunlukla doğuştan/kalıtsal temelli olan, ancak bununla birlikte çevresel etkilerle değiştirebildiğimiz veya geliştirebildiğimiz özelliklerimizdir.</a:t>
            </a:r>
          </a:p>
          <a:p>
            <a:r>
              <a:rPr lang="tr-TR" sz="2000" dirty="0" smtClean="0">
                <a:solidFill>
                  <a:schemeClr val="tx1"/>
                </a:solidFill>
              </a:rPr>
              <a:t>«Neleri Yapabilirim?, Neleri Yapmakta İyiyim?» gibi sorular çocukların kendi yeteneklerini veya yetenek alanlarını keşfetmesine yardımcı olabilir.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Yetenek</a:t>
            </a:r>
            <a:endParaRPr lang="tr-TR" dirty="0"/>
          </a:p>
        </p:txBody>
      </p:sp>
    </p:spTree>
    <p:extLst>
      <p:ext uri="{BB962C8B-B14F-4D97-AF65-F5344CB8AC3E}">
        <p14:creationId xmlns:p14="http://schemas.microsoft.com/office/powerpoint/2010/main" val="1232606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Çoğu zaman birbirinin yerine kullanılan ifadeler olsa da aralarında küçük farklılıklar vardır.</a:t>
            </a:r>
          </a:p>
          <a:p>
            <a:r>
              <a:rPr lang="tr-TR" sz="2000" dirty="0" smtClean="0">
                <a:solidFill>
                  <a:schemeClr val="tx1"/>
                </a:solidFill>
              </a:rPr>
              <a:t>Yetenek, bireyin performansına yansıtacağı potansiyeli ifade eder, kalıtsal özelliklerin etkisi daha fazladır.</a:t>
            </a:r>
          </a:p>
          <a:p>
            <a:r>
              <a:rPr lang="tr-TR" sz="2000" dirty="0" smtClean="0">
                <a:solidFill>
                  <a:schemeClr val="tx1"/>
                </a:solidFill>
              </a:rPr>
              <a:t>Beceri ise o işi yapabilecek düzeyde olmasını ifade eder. Çevresel etki daha fazladır. Beceri kazanmak yetenekli olmayı gerektirir ve daha uzun bir süreci kapsar.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Yetenek - Beceri</a:t>
            </a:r>
            <a:endParaRPr lang="tr-TR" dirty="0"/>
          </a:p>
        </p:txBody>
      </p:sp>
    </p:spTree>
    <p:extLst>
      <p:ext uri="{BB962C8B-B14F-4D97-AF65-F5344CB8AC3E}">
        <p14:creationId xmlns:p14="http://schemas.microsoft.com/office/powerpoint/2010/main" val="1185495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Yetenek sınıflandırması konusunda çok çeşitli teoriler öne sürülmüş olsa da kariyer anlamında en çok kabul gören sınıflandırmalardan bahsedeceğiz.</a:t>
            </a:r>
          </a:p>
        </p:txBody>
      </p:sp>
      <p:sp>
        <p:nvSpPr>
          <p:cNvPr id="2" name="Başlık 1"/>
          <p:cNvSpPr>
            <a:spLocks noGrp="1"/>
          </p:cNvSpPr>
          <p:nvPr>
            <p:ph type="title"/>
          </p:nvPr>
        </p:nvSpPr>
        <p:spPr/>
        <p:txBody>
          <a:bodyPr/>
          <a:lstStyle/>
          <a:p>
            <a:pPr algn="l"/>
            <a:r>
              <a:rPr lang="tr-TR" dirty="0" smtClean="0"/>
              <a:t>Genel Yetenek Alanları</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4077072"/>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531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b="1" dirty="0">
                <a:solidFill>
                  <a:srgbClr val="0070C0"/>
                </a:solidFill>
              </a:rPr>
              <a:t>1/ El – Göz Koordinasyon Yeteneği</a:t>
            </a:r>
          </a:p>
          <a:p>
            <a:r>
              <a:rPr lang="tr-TR" sz="2000" dirty="0">
                <a:solidFill>
                  <a:schemeClr val="tx1"/>
                </a:solidFill>
              </a:rPr>
              <a:t>Bu yetenek alanı genel anlamda beyin ve vücut fonksiyonlarının uyumlu çalışabilmesini kapsayan bir yetenek alanıdır. El Göz Koordinasyonu, ince motor becerilerden çeşitli karmaşık hareketlere yönelik yeteneği ifade eder.</a:t>
            </a:r>
          </a:p>
          <a:p>
            <a:r>
              <a:rPr lang="tr-TR" sz="2000" dirty="0">
                <a:solidFill>
                  <a:schemeClr val="tx1"/>
                </a:solidFill>
              </a:rPr>
              <a:t>Bu yeteneğe uygun meslek alanları olarak Güzel sanatlar, Tekstil, İnşaat, Zirai Bilimler, Spor alanları örnek verilebilir</a:t>
            </a:r>
            <a:r>
              <a:rPr lang="tr-TR" sz="2000" dirty="0" smtClean="0">
                <a:solidFill>
                  <a:schemeClr val="tx1"/>
                </a:solidFill>
              </a:rPr>
              <a:t>.</a:t>
            </a:r>
            <a:endParaRPr lang="tr-TR" sz="2000" dirty="0">
              <a:solidFill>
                <a:schemeClr val="tx1"/>
              </a:solidFill>
            </a:endParaRPr>
          </a:p>
        </p:txBody>
      </p:sp>
    </p:spTree>
    <p:extLst>
      <p:ext uri="{BB962C8B-B14F-4D97-AF65-F5344CB8AC3E}">
        <p14:creationId xmlns:p14="http://schemas.microsoft.com/office/powerpoint/2010/main" val="4126181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b="1" dirty="0" smtClean="0">
                <a:solidFill>
                  <a:srgbClr val="0070C0"/>
                </a:solidFill>
              </a:rPr>
              <a:t>2/ Sayısal Yeteneği</a:t>
            </a:r>
          </a:p>
          <a:p>
            <a:r>
              <a:rPr lang="tr-TR" sz="2000" dirty="0" smtClean="0">
                <a:solidFill>
                  <a:schemeClr val="tx1"/>
                </a:solidFill>
              </a:rPr>
              <a:t>Sayı ve hesaplamaları ustaca kullanabilmeyi kapsayan bir yetenek alanıdır. Sayısal yeteneği olan bireyler dört işlemi çok rahat kullanabilir, hesaplama yapabilir, nicel problemleri kolayca çözebilir, sayısal mantık kurabilir.</a:t>
            </a:r>
          </a:p>
          <a:p>
            <a:r>
              <a:rPr lang="tr-TR" sz="2000" dirty="0" smtClean="0">
                <a:solidFill>
                  <a:schemeClr val="tx1"/>
                </a:solidFill>
              </a:rPr>
              <a:t>Bu yeteneğe uygun meslek alanları olarak Tıp, Veterinerlik, Fen Bilimleri, Mühendislik örnek gösterilebilir.</a:t>
            </a:r>
            <a:endParaRPr lang="tr-TR" sz="2000" dirty="0">
              <a:solidFill>
                <a:schemeClr val="tx1"/>
              </a:solidFill>
            </a:endParaRPr>
          </a:p>
        </p:txBody>
      </p:sp>
    </p:spTree>
    <p:extLst>
      <p:ext uri="{BB962C8B-B14F-4D97-AF65-F5344CB8AC3E}">
        <p14:creationId xmlns:p14="http://schemas.microsoft.com/office/powerpoint/2010/main" val="3379374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b="1" dirty="0" smtClean="0">
                <a:solidFill>
                  <a:srgbClr val="0070C0"/>
                </a:solidFill>
              </a:rPr>
              <a:t>3/ Sözel Yeteneği</a:t>
            </a:r>
          </a:p>
          <a:p>
            <a:r>
              <a:rPr lang="tr-TR" sz="2000" dirty="0" smtClean="0">
                <a:solidFill>
                  <a:schemeClr val="tx1"/>
                </a:solidFill>
              </a:rPr>
              <a:t>Bu yetenek alanı dili çok iyi kullanabilme becerisiyle ilgilidir. Bu yeteneğe sahip bireyler dili akıcı bir üslupla konuşur, zengin bir çağrışıma sahiptirler, yeni diller öğrenmeye yatkındırlar, ifade etme, ikna etme, empati gibi becerileri yüksektir, sözel akıl yürütmeyi rahatlıkla yapabilirler.</a:t>
            </a:r>
          </a:p>
          <a:p>
            <a:r>
              <a:rPr lang="tr-TR" sz="2000" dirty="0" smtClean="0">
                <a:solidFill>
                  <a:schemeClr val="tx1"/>
                </a:solidFill>
              </a:rPr>
              <a:t>Bu yetenek alanına uygun meslekler olarak Edebiyat, Yazarlık/Şairlik, Tarih, Coğrafya, Psikoloji, Gazetecilik, Halkla ilişkiler gibi örnek verilebilir.</a:t>
            </a:r>
            <a:endParaRPr lang="tr-TR" sz="2000" dirty="0">
              <a:solidFill>
                <a:schemeClr val="tx1"/>
              </a:solidFill>
            </a:endParaRPr>
          </a:p>
        </p:txBody>
      </p:sp>
    </p:spTree>
    <p:extLst>
      <p:ext uri="{BB962C8B-B14F-4D97-AF65-F5344CB8AC3E}">
        <p14:creationId xmlns:p14="http://schemas.microsoft.com/office/powerpoint/2010/main" val="350100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b="1" dirty="0" smtClean="0">
                <a:solidFill>
                  <a:srgbClr val="0070C0"/>
                </a:solidFill>
              </a:rPr>
              <a:t>4/ Şekil – Uzay Yeteneği</a:t>
            </a:r>
          </a:p>
          <a:p>
            <a:r>
              <a:rPr lang="tr-TR" sz="2000" dirty="0" smtClean="0">
                <a:solidFill>
                  <a:schemeClr val="tx1"/>
                </a:solidFill>
              </a:rPr>
              <a:t>Bu yetenek alanı çevreyi algılayabilme ile yakından ilişkilidir. Nesnelerin şekil devamlılığı, üç boyutlu görebilme ve hesaplayabilme, renklerini veya sembollerini hatırda tutabilme veya nesneler arasındaki farklılıkları görebilme gibi becerileri içerir.</a:t>
            </a:r>
          </a:p>
          <a:p>
            <a:r>
              <a:rPr lang="tr-TR" sz="2000" dirty="0" smtClean="0">
                <a:solidFill>
                  <a:schemeClr val="tx1"/>
                </a:solidFill>
              </a:rPr>
              <a:t>Bu yetenek alanına uygun meslekler olarak İnşaat ve Harita Mühendislikleri, Mimarlık, Şoförlük, Heykeltıraşlık vb. güzel sanatlar örnek gösterilebilir.</a:t>
            </a:r>
            <a:endParaRPr lang="tr-TR" sz="2000" dirty="0">
              <a:solidFill>
                <a:schemeClr val="tx1"/>
              </a:solidFill>
            </a:endParaRPr>
          </a:p>
        </p:txBody>
      </p:sp>
    </p:spTree>
    <p:extLst>
      <p:ext uri="{BB962C8B-B14F-4D97-AF65-F5344CB8AC3E}">
        <p14:creationId xmlns:p14="http://schemas.microsoft.com/office/powerpoint/2010/main" val="33214084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555" t="16596" r="7829"/>
          <a:stretch/>
        </p:blipFill>
        <p:spPr bwMode="auto">
          <a:xfrm>
            <a:off x="683568" y="1412776"/>
            <a:ext cx="7776864" cy="52982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aşlık 1"/>
          <p:cNvSpPr>
            <a:spLocks noGrp="1"/>
          </p:cNvSpPr>
          <p:nvPr>
            <p:ph type="title"/>
          </p:nvPr>
        </p:nvSpPr>
        <p:spPr/>
        <p:txBody>
          <a:bodyPr>
            <a:normAutofit fontScale="90000"/>
          </a:bodyPr>
          <a:lstStyle/>
          <a:p>
            <a:r>
              <a:rPr lang="tr-TR" dirty="0" err="1" smtClean="0"/>
              <a:t>Gardner’ın</a:t>
            </a:r>
            <a:r>
              <a:rPr lang="tr-TR" dirty="0" smtClean="0"/>
              <a:t> Çoklu Zeka Kuramı</a:t>
            </a:r>
            <a:endParaRPr lang="tr-TR" dirty="0"/>
          </a:p>
        </p:txBody>
      </p:sp>
    </p:spTree>
    <p:extLst>
      <p:ext uri="{BB962C8B-B14F-4D97-AF65-F5344CB8AC3E}">
        <p14:creationId xmlns:p14="http://schemas.microsoft.com/office/powerpoint/2010/main" val="2740366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extLst>
              <p:ext uri="{D42A27DB-BD31-4B8C-83A1-F6EECF244321}">
                <p14:modId xmlns:p14="http://schemas.microsoft.com/office/powerpoint/2010/main" val="129705302"/>
              </p:ext>
            </p:extLst>
          </p:nvPr>
        </p:nvGraphicFramePr>
        <p:xfrm>
          <a:off x="755576" y="476672"/>
          <a:ext cx="7715304" cy="2554271"/>
        </p:xfrm>
        <a:graphic>
          <a:graphicData uri="http://schemas.openxmlformats.org/drawingml/2006/table">
            <a:tbl>
              <a:tblPr firstRow="1" bandRow="1">
                <a:tableStyleId>{21E4AEA4-8DFA-4A89-87EB-49C32662AFE0}</a:tableStyleId>
              </a:tblPr>
              <a:tblGrid>
                <a:gridCol w="1928826">
                  <a:extLst>
                    <a:ext uri="{9D8B030D-6E8A-4147-A177-3AD203B41FA5}">
                      <a16:colId xmlns:a16="http://schemas.microsoft.com/office/drawing/2014/main" val="20000"/>
                    </a:ext>
                  </a:extLst>
                </a:gridCol>
                <a:gridCol w="1928826">
                  <a:extLst>
                    <a:ext uri="{9D8B030D-6E8A-4147-A177-3AD203B41FA5}">
                      <a16:colId xmlns:a16="http://schemas.microsoft.com/office/drawing/2014/main" val="20001"/>
                    </a:ext>
                  </a:extLst>
                </a:gridCol>
                <a:gridCol w="1928826">
                  <a:extLst>
                    <a:ext uri="{9D8B030D-6E8A-4147-A177-3AD203B41FA5}">
                      <a16:colId xmlns:a16="http://schemas.microsoft.com/office/drawing/2014/main" val="20002"/>
                    </a:ext>
                  </a:extLst>
                </a:gridCol>
                <a:gridCol w="1928826">
                  <a:extLst>
                    <a:ext uri="{9D8B030D-6E8A-4147-A177-3AD203B41FA5}">
                      <a16:colId xmlns:a16="http://schemas.microsoft.com/office/drawing/2014/main" val="20003"/>
                    </a:ext>
                  </a:extLst>
                </a:gridCol>
              </a:tblGrid>
              <a:tr h="534081">
                <a:tc>
                  <a:txBody>
                    <a:bodyPr/>
                    <a:lstStyle/>
                    <a:p>
                      <a:r>
                        <a:rPr kumimoji="0" lang="tr-TR" b="1" kern="1200" dirty="0" smtClean="0">
                          <a:solidFill>
                            <a:schemeClr val="bg1">
                              <a:lumMod val="95000"/>
                            </a:schemeClr>
                          </a:solidFill>
                          <a:latin typeface="+mn-lt"/>
                          <a:ea typeface="+mn-ea"/>
                          <a:cs typeface="+mn-cs"/>
                        </a:rPr>
                        <a:t>Sözel-Dilsel Zeka</a:t>
                      </a:r>
                      <a:endParaRPr lang="tr-TR" dirty="0">
                        <a:solidFill>
                          <a:schemeClr val="bg1">
                            <a:lumMod val="95000"/>
                          </a:schemeClr>
                        </a:solidFill>
                      </a:endParaRPr>
                    </a:p>
                  </a:txBody>
                  <a:tcPr/>
                </a:tc>
                <a:tc>
                  <a:txBody>
                    <a:bodyPr/>
                    <a:lstStyle/>
                    <a:p>
                      <a:r>
                        <a:rPr kumimoji="0" lang="tr-TR" kern="1200" dirty="0" smtClean="0">
                          <a:solidFill>
                            <a:schemeClr val="bg1">
                              <a:lumMod val="95000"/>
                            </a:schemeClr>
                          </a:solidFill>
                          <a:latin typeface="+mn-lt"/>
                          <a:ea typeface="+mn-ea"/>
                          <a:cs typeface="+mn-cs"/>
                        </a:rPr>
                        <a:t>Müziksel Zeka</a:t>
                      </a:r>
                      <a:endParaRPr lang="tr-TR" dirty="0">
                        <a:solidFill>
                          <a:schemeClr val="bg1">
                            <a:lumMod val="95000"/>
                          </a:schemeClr>
                        </a:solidFill>
                      </a:endParaRPr>
                    </a:p>
                  </a:txBody>
                  <a:tcPr/>
                </a:tc>
                <a:tc>
                  <a:txBody>
                    <a:bodyPr/>
                    <a:lstStyle/>
                    <a:p>
                      <a:r>
                        <a:rPr lang="tr-TR" dirty="0" smtClean="0">
                          <a:solidFill>
                            <a:schemeClr val="bg1">
                              <a:lumMod val="95000"/>
                            </a:schemeClr>
                          </a:solidFill>
                        </a:rPr>
                        <a:t>İçsel</a:t>
                      </a:r>
                      <a:r>
                        <a:rPr lang="tr-TR" baseline="0" dirty="0" smtClean="0">
                          <a:solidFill>
                            <a:schemeClr val="bg1">
                              <a:lumMod val="95000"/>
                            </a:schemeClr>
                          </a:solidFill>
                        </a:rPr>
                        <a:t> Zeka</a:t>
                      </a:r>
                      <a:endParaRPr lang="tr-TR" dirty="0">
                        <a:solidFill>
                          <a:schemeClr val="bg1">
                            <a:lumMod val="95000"/>
                          </a:schemeClr>
                        </a:solidFill>
                      </a:endParaRPr>
                    </a:p>
                  </a:txBody>
                  <a:tcPr/>
                </a:tc>
                <a:tc>
                  <a:txBody>
                    <a:bodyPr/>
                    <a:lstStyle/>
                    <a:p>
                      <a:r>
                        <a:rPr kumimoji="0" lang="tr-TR" kern="1200" dirty="0" smtClean="0">
                          <a:solidFill>
                            <a:schemeClr val="bg1">
                              <a:lumMod val="95000"/>
                            </a:schemeClr>
                          </a:solidFill>
                          <a:latin typeface="+mn-lt"/>
                          <a:ea typeface="+mn-ea"/>
                          <a:cs typeface="+mn-cs"/>
                        </a:rPr>
                        <a:t>Doğa Zekası</a:t>
                      </a:r>
                      <a:endParaRPr lang="tr-TR" dirty="0">
                        <a:solidFill>
                          <a:schemeClr val="bg1">
                            <a:lumMod val="95000"/>
                          </a:schemeClr>
                        </a:solidFill>
                      </a:endParaRPr>
                    </a:p>
                  </a:txBody>
                  <a:tcPr/>
                </a:tc>
                <a:extLst>
                  <a:ext uri="{0D108BD9-81ED-4DB2-BD59-A6C34878D82A}">
                    <a16:rowId xmlns:a16="http://schemas.microsoft.com/office/drawing/2014/main" val="10000"/>
                  </a:ext>
                </a:extLst>
              </a:tr>
              <a:tr h="1914191">
                <a:tc>
                  <a:txBody>
                    <a:bodyPr/>
                    <a:lstStyle/>
                    <a:p>
                      <a:r>
                        <a:rPr kumimoji="0" lang="tr-TR" kern="1200" dirty="0" smtClean="0">
                          <a:solidFill>
                            <a:schemeClr val="dk1"/>
                          </a:solidFill>
                          <a:latin typeface="+mn-lt"/>
                          <a:ea typeface="+mn-ea"/>
                          <a:cs typeface="+mn-cs"/>
                        </a:rPr>
                        <a:t>•Şairler</a:t>
                      </a:r>
                    </a:p>
                    <a:p>
                      <a:r>
                        <a:rPr kumimoji="0" lang="tr-TR" kern="1200" dirty="0" smtClean="0">
                          <a:solidFill>
                            <a:schemeClr val="dk1"/>
                          </a:solidFill>
                          <a:latin typeface="+mn-lt"/>
                          <a:ea typeface="+mn-ea"/>
                          <a:cs typeface="+mn-cs"/>
                        </a:rPr>
                        <a:t>•Gazetecilik</a:t>
                      </a:r>
                    </a:p>
                    <a:p>
                      <a:r>
                        <a:rPr kumimoji="0" lang="tr-TR" kern="1200" dirty="0" smtClean="0">
                          <a:solidFill>
                            <a:schemeClr val="dk1"/>
                          </a:solidFill>
                          <a:latin typeface="+mn-lt"/>
                          <a:ea typeface="+mn-ea"/>
                          <a:cs typeface="+mn-cs"/>
                        </a:rPr>
                        <a:t>•Öğretmenlik</a:t>
                      </a:r>
                    </a:p>
                    <a:p>
                      <a:r>
                        <a:rPr kumimoji="0" lang="tr-TR" kern="1200" dirty="0" smtClean="0">
                          <a:solidFill>
                            <a:schemeClr val="dk1"/>
                          </a:solidFill>
                          <a:latin typeface="+mn-lt"/>
                          <a:ea typeface="+mn-ea"/>
                          <a:cs typeface="+mn-cs"/>
                        </a:rPr>
                        <a:t>•Psikologluk</a:t>
                      </a:r>
                    </a:p>
                    <a:p>
                      <a:r>
                        <a:rPr kumimoji="0" lang="tr-TR" kern="1200" dirty="0" smtClean="0">
                          <a:solidFill>
                            <a:schemeClr val="dk1"/>
                          </a:solidFill>
                          <a:latin typeface="+mn-lt"/>
                          <a:ea typeface="+mn-ea"/>
                          <a:cs typeface="+mn-cs"/>
                        </a:rPr>
                        <a:t>•Psikolojik Danışmanlık</a:t>
                      </a:r>
                      <a:endParaRPr lang="tr-TR" dirty="0"/>
                    </a:p>
                  </a:txBody>
                  <a:tcPr/>
                </a:tc>
                <a:tc>
                  <a:txBody>
                    <a:bodyPr/>
                    <a:lstStyle/>
                    <a:p>
                      <a:r>
                        <a:rPr kumimoji="0" lang="tr-TR" kern="1200" dirty="0" smtClean="0">
                          <a:solidFill>
                            <a:schemeClr val="dk1"/>
                          </a:solidFill>
                          <a:latin typeface="+mn-lt"/>
                          <a:ea typeface="+mn-ea"/>
                          <a:cs typeface="+mn-cs"/>
                        </a:rPr>
                        <a:t>•Bestekarlık</a:t>
                      </a:r>
                    </a:p>
                    <a:p>
                      <a:r>
                        <a:rPr kumimoji="0" lang="tr-TR" kern="1200" dirty="0" smtClean="0">
                          <a:solidFill>
                            <a:schemeClr val="dk1"/>
                          </a:solidFill>
                          <a:latin typeface="+mn-lt"/>
                          <a:ea typeface="+mn-ea"/>
                          <a:cs typeface="+mn-cs"/>
                        </a:rPr>
                        <a:t>•Piyanist</a:t>
                      </a:r>
                    </a:p>
                    <a:p>
                      <a:r>
                        <a:rPr kumimoji="0" lang="tr-TR" kern="1200" dirty="0" smtClean="0">
                          <a:solidFill>
                            <a:schemeClr val="dk1"/>
                          </a:solidFill>
                          <a:latin typeface="+mn-lt"/>
                          <a:ea typeface="+mn-ea"/>
                          <a:cs typeface="+mn-cs"/>
                        </a:rPr>
                        <a:t>•Gitarist</a:t>
                      </a:r>
                    </a:p>
                    <a:p>
                      <a:r>
                        <a:rPr kumimoji="0" lang="tr-TR" kern="1200" dirty="0" smtClean="0">
                          <a:solidFill>
                            <a:schemeClr val="dk1"/>
                          </a:solidFill>
                          <a:latin typeface="+mn-lt"/>
                          <a:ea typeface="+mn-ea"/>
                          <a:cs typeface="+mn-cs"/>
                        </a:rPr>
                        <a:t>•Vokalist</a:t>
                      </a:r>
                    </a:p>
                    <a:p>
                      <a:r>
                        <a:rPr kumimoji="0" lang="tr-TR" kern="1200" dirty="0" smtClean="0">
                          <a:solidFill>
                            <a:schemeClr val="dk1"/>
                          </a:solidFill>
                          <a:latin typeface="+mn-lt"/>
                          <a:ea typeface="+mn-ea"/>
                          <a:cs typeface="+mn-cs"/>
                        </a:rPr>
                        <a:t>•Baterist</a:t>
                      </a:r>
                      <a:endParaRPr lang="tr-TR" dirty="0"/>
                    </a:p>
                  </a:txBody>
                  <a:tcPr/>
                </a:tc>
                <a:tc>
                  <a:txBody>
                    <a:bodyPr/>
                    <a:lstStyle/>
                    <a:p>
                      <a:pPr marL="0" indent="0">
                        <a:buFont typeface="Arial" panose="020B0604020202020204" pitchFamily="34" charset="0"/>
                        <a:buNone/>
                      </a:pPr>
                      <a:r>
                        <a:rPr kumimoji="0" lang="tr-TR" kern="1200" dirty="0" smtClean="0">
                          <a:solidFill>
                            <a:schemeClr val="dk1"/>
                          </a:solidFill>
                          <a:latin typeface="+mn-lt"/>
                          <a:ea typeface="+mn-ea"/>
                          <a:cs typeface="+mn-cs"/>
                        </a:rPr>
                        <a:t>•Yazarlık</a:t>
                      </a:r>
                    </a:p>
                    <a:p>
                      <a:pPr marL="0" indent="0">
                        <a:buFont typeface="Arial" panose="020B0604020202020204" pitchFamily="34" charset="0"/>
                        <a:buNone/>
                      </a:pPr>
                      <a:r>
                        <a:rPr kumimoji="0" lang="tr-TR" kern="1200" dirty="0" smtClean="0">
                          <a:solidFill>
                            <a:schemeClr val="dk1"/>
                          </a:solidFill>
                          <a:latin typeface="+mn-lt"/>
                          <a:ea typeface="+mn-ea"/>
                          <a:cs typeface="+mn-cs"/>
                        </a:rPr>
                        <a:t>•Danışmanlık</a:t>
                      </a:r>
                    </a:p>
                    <a:p>
                      <a:pPr marL="0" indent="0">
                        <a:buFont typeface="Arial" panose="020B0604020202020204" pitchFamily="34" charset="0"/>
                        <a:buNone/>
                      </a:pPr>
                      <a:r>
                        <a:rPr kumimoji="0" lang="tr-TR" kern="1200" dirty="0" smtClean="0">
                          <a:solidFill>
                            <a:schemeClr val="dk1"/>
                          </a:solidFill>
                          <a:latin typeface="+mn-lt"/>
                          <a:ea typeface="+mn-ea"/>
                          <a:cs typeface="+mn-cs"/>
                        </a:rPr>
                        <a:t>•Öğretmenlik</a:t>
                      </a:r>
                      <a:endParaRPr kumimoji="0" lang="tr-TR" kern="1200" dirty="0">
                        <a:solidFill>
                          <a:schemeClr val="dk1"/>
                        </a:solidFill>
                        <a:latin typeface="+mn-lt"/>
                        <a:ea typeface="+mn-ea"/>
                        <a:cs typeface="+mn-cs"/>
                      </a:endParaRPr>
                    </a:p>
                    <a:p>
                      <a:pPr marL="0" indent="0">
                        <a:buFont typeface="Arial" panose="020B0604020202020204" pitchFamily="34" charset="0"/>
                        <a:buNone/>
                      </a:pPr>
                      <a:r>
                        <a:rPr kumimoji="0" lang="tr-TR" kern="1200" dirty="0" smtClean="0">
                          <a:solidFill>
                            <a:schemeClr val="dk1"/>
                          </a:solidFill>
                          <a:latin typeface="+mn-lt"/>
                          <a:ea typeface="+mn-ea"/>
                          <a:cs typeface="+mn-cs"/>
                        </a:rPr>
                        <a:t>•Felsefe</a:t>
                      </a:r>
                      <a:r>
                        <a:rPr kumimoji="0" lang="tr-TR" kern="1200" baseline="0" dirty="0" smtClean="0">
                          <a:solidFill>
                            <a:schemeClr val="dk1"/>
                          </a:solidFill>
                          <a:latin typeface="+mn-lt"/>
                          <a:ea typeface="+mn-ea"/>
                          <a:cs typeface="+mn-cs"/>
                        </a:rPr>
                        <a:t>-Sosyoloji</a:t>
                      </a:r>
                      <a:endParaRPr kumimoji="0" lang="tr-TR" kern="1200" dirty="0" smtClean="0">
                        <a:solidFill>
                          <a:schemeClr val="dk1"/>
                        </a:solidFill>
                        <a:latin typeface="+mn-lt"/>
                        <a:ea typeface="+mn-ea"/>
                        <a:cs typeface="+mn-cs"/>
                      </a:endParaRPr>
                    </a:p>
                  </a:txBody>
                  <a:tcPr/>
                </a:tc>
                <a:tc>
                  <a:txBody>
                    <a:bodyPr/>
                    <a:lstStyle/>
                    <a:p>
                      <a:r>
                        <a:rPr kumimoji="0" lang="tr-TR" kern="1200" dirty="0" smtClean="0">
                          <a:solidFill>
                            <a:schemeClr val="dk1"/>
                          </a:solidFill>
                          <a:latin typeface="+mn-lt"/>
                          <a:ea typeface="+mn-ea"/>
                          <a:cs typeface="+mn-cs"/>
                        </a:rPr>
                        <a:t>•Çiftçiler</a:t>
                      </a:r>
                    </a:p>
                    <a:p>
                      <a:r>
                        <a:rPr kumimoji="0" lang="tr-TR" kern="1200" dirty="0" smtClean="0">
                          <a:solidFill>
                            <a:schemeClr val="dk1"/>
                          </a:solidFill>
                          <a:latin typeface="+mn-lt"/>
                          <a:ea typeface="+mn-ea"/>
                          <a:cs typeface="+mn-cs"/>
                        </a:rPr>
                        <a:t>•Ziraatçılar</a:t>
                      </a:r>
                    </a:p>
                    <a:p>
                      <a:r>
                        <a:rPr kumimoji="0" lang="tr-TR" kern="1200" dirty="0" smtClean="0">
                          <a:solidFill>
                            <a:schemeClr val="dk1"/>
                          </a:solidFill>
                          <a:latin typeface="+mn-lt"/>
                          <a:ea typeface="+mn-ea"/>
                          <a:cs typeface="+mn-cs"/>
                        </a:rPr>
                        <a:t>•Veteriner     Hekimler</a:t>
                      </a:r>
                    </a:p>
                    <a:p>
                      <a:r>
                        <a:rPr kumimoji="0" lang="tr-TR" kern="1200" dirty="0" smtClean="0">
                          <a:solidFill>
                            <a:schemeClr val="dk1"/>
                          </a:solidFill>
                          <a:latin typeface="+mn-lt"/>
                          <a:ea typeface="+mn-ea"/>
                          <a:cs typeface="+mn-cs"/>
                        </a:rPr>
                        <a:t>•Doğa Bilimciler</a:t>
                      </a:r>
                      <a:endParaRPr lang="tr-TR" dirty="0"/>
                    </a:p>
                  </a:txBody>
                  <a:tcPr/>
                </a:tc>
                <a:extLst>
                  <a:ext uri="{0D108BD9-81ED-4DB2-BD59-A6C34878D82A}">
                    <a16:rowId xmlns:a16="http://schemas.microsoft.com/office/drawing/2014/main" val="10001"/>
                  </a:ext>
                </a:extLst>
              </a:tr>
            </a:tbl>
          </a:graphicData>
        </a:graphic>
      </p:graphicFrame>
      <p:graphicFrame>
        <p:nvGraphicFramePr>
          <p:cNvPr id="5" name="4 Tablo"/>
          <p:cNvGraphicFramePr>
            <a:graphicFrameLocks noGrp="1"/>
          </p:cNvGraphicFramePr>
          <p:nvPr>
            <p:extLst>
              <p:ext uri="{D42A27DB-BD31-4B8C-83A1-F6EECF244321}">
                <p14:modId xmlns:p14="http://schemas.microsoft.com/office/powerpoint/2010/main" val="1248979370"/>
              </p:ext>
            </p:extLst>
          </p:nvPr>
        </p:nvGraphicFramePr>
        <p:xfrm>
          <a:off x="755576" y="3212976"/>
          <a:ext cx="7704856" cy="3337781"/>
        </p:xfrm>
        <a:graphic>
          <a:graphicData uri="http://schemas.openxmlformats.org/drawingml/2006/table">
            <a:tbl>
              <a:tblPr firstRow="1" bandRow="1">
                <a:tableStyleId>{21E4AEA4-8DFA-4A89-87EB-49C32662AFE0}</a:tableStyleId>
              </a:tblPr>
              <a:tblGrid>
                <a:gridCol w="1926214">
                  <a:extLst>
                    <a:ext uri="{9D8B030D-6E8A-4147-A177-3AD203B41FA5}">
                      <a16:colId xmlns:a16="http://schemas.microsoft.com/office/drawing/2014/main" val="20000"/>
                    </a:ext>
                  </a:extLst>
                </a:gridCol>
                <a:gridCol w="1926214">
                  <a:extLst>
                    <a:ext uri="{9D8B030D-6E8A-4147-A177-3AD203B41FA5}">
                      <a16:colId xmlns:a16="http://schemas.microsoft.com/office/drawing/2014/main" val="20001"/>
                    </a:ext>
                  </a:extLst>
                </a:gridCol>
                <a:gridCol w="1926214">
                  <a:extLst>
                    <a:ext uri="{9D8B030D-6E8A-4147-A177-3AD203B41FA5}">
                      <a16:colId xmlns:a16="http://schemas.microsoft.com/office/drawing/2014/main" val="20002"/>
                    </a:ext>
                  </a:extLst>
                </a:gridCol>
                <a:gridCol w="1926214">
                  <a:extLst>
                    <a:ext uri="{9D8B030D-6E8A-4147-A177-3AD203B41FA5}">
                      <a16:colId xmlns:a16="http://schemas.microsoft.com/office/drawing/2014/main" val="20003"/>
                    </a:ext>
                  </a:extLst>
                </a:gridCol>
              </a:tblGrid>
              <a:tr h="1051781">
                <a:tc>
                  <a:txBody>
                    <a:bodyPr/>
                    <a:lstStyle/>
                    <a:p>
                      <a:r>
                        <a:rPr kumimoji="0" lang="tr-TR" kern="1200" dirty="0" smtClean="0">
                          <a:solidFill>
                            <a:schemeClr val="bg1">
                              <a:lumMod val="95000"/>
                            </a:schemeClr>
                          </a:solidFill>
                          <a:latin typeface="+mn-lt"/>
                          <a:ea typeface="+mn-ea"/>
                          <a:cs typeface="+mn-cs"/>
                        </a:rPr>
                        <a:t>Mantıksal-Matematiksel</a:t>
                      </a:r>
                      <a:r>
                        <a:rPr kumimoji="0" lang="tr-TR" kern="1200" baseline="0" dirty="0" smtClean="0">
                          <a:solidFill>
                            <a:schemeClr val="bg1">
                              <a:lumMod val="95000"/>
                            </a:schemeClr>
                          </a:solidFill>
                          <a:latin typeface="+mn-lt"/>
                          <a:ea typeface="+mn-ea"/>
                          <a:cs typeface="+mn-cs"/>
                        </a:rPr>
                        <a:t> </a:t>
                      </a:r>
                      <a:r>
                        <a:rPr kumimoji="0" lang="tr-TR" kern="1200" dirty="0" smtClean="0">
                          <a:solidFill>
                            <a:schemeClr val="bg1">
                              <a:lumMod val="95000"/>
                            </a:schemeClr>
                          </a:solidFill>
                          <a:latin typeface="+mn-lt"/>
                          <a:ea typeface="+mn-ea"/>
                          <a:cs typeface="+mn-cs"/>
                        </a:rPr>
                        <a:t>Zeka</a:t>
                      </a:r>
                      <a:endParaRPr lang="tr-TR" dirty="0">
                        <a:solidFill>
                          <a:schemeClr val="bg1">
                            <a:lumMod val="95000"/>
                          </a:schemeClr>
                        </a:solidFill>
                      </a:endParaRPr>
                    </a:p>
                  </a:txBody>
                  <a:tcPr/>
                </a:tc>
                <a:tc>
                  <a:txBody>
                    <a:bodyPr/>
                    <a:lstStyle/>
                    <a:p>
                      <a:r>
                        <a:rPr kumimoji="0" lang="tr-TR" kern="1200" dirty="0" smtClean="0">
                          <a:solidFill>
                            <a:schemeClr val="bg1">
                              <a:lumMod val="95000"/>
                            </a:schemeClr>
                          </a:solidFill>
                          <a:latin typeface="+mn-lt"/>
                          <a:ea typeface="+mn-ea"/>
                          <a:cs typeface="+mn-cs"/>
                        </a:rPr>
                        <a:t>Görsel-Uzamsal Zeka</a:t>
                      </a:r>
                      <a:endParaRPr lang="tr-TR" dirty="0">
                        <a:solidFill>
                          <a:schemeClr val="bg1">
                            <a:lumMod val="95000"/>
                          </a:schemeClr>
                        </a:solidFill>
                      </a:endParaRPr>
                    </a:p>
                  </a:txBody>
                  <a:tcPr/>
                </a:tc>
                <a:tc>
                  <a:txBody>
                    <a:bodyPr/>
                    <a:lstStyle/>
                    <a:p>
                      <a:r>
                        <a:rPr kumimoji="0" lang="tr-TR" kern="1200" dirty="0" smtClean="0">
                          <a:solidFill>
                            <a:schemeClr val="bg1">
                              <a:lumMod val="95000"/>
                            </a:schemeClr>
                          </a:solidFill>
                          <a:latin typeface="+mn-lt"/>
                          <a:ea typeface="+mn-ea"/>
                          <a:cs typeface="+mn-cs"/>
                        </a:rPr>
                        <a:t>Sosyal</a:t>
                      </a:r>
                      <a:r>
                        <a:rPr kumimoji="0" lang="tr-TR" kern="1200" baseline="0" dirty="0" smtClean="0">
                          <a:solidFill>
                            <a:schemeClr val="bg1">
                              <a:lumMod val="95000"/>
                            </a:schemeClr>
                          </a:solidFill>
                          <a:latin typeface="+mn-lt"/>
                          <a:ea typeface="+mn-ea"/>
                          <a:cs typeface="+mn-cs"/>
                        </a:rPr>
                        <a:t> Zeka</a:t>
                      </a:r>
                      <a:endParaRPr kumimoji="0" lang="tr-TR" kern="1200" dirty="0" smtClean="0">
                        <a:solidFill>
                          <a:schemeClr val="bg1">
                            <a:lumMod val="95000"/>
                          </a:schemeClr>
                        </a:solidFill>
                        <a:latin typeface="+mn-lt"/>
                        <a:ea typeface="+mn-ea"/>
                        <a:cs typeface="+mn-cs"/>
                      </a:endParaRPr>
                    </a:p>
                  </a:txBody>
                  <a:tcPr/>
                </a:tc>
                <a:tc>
                  <a:txBody>
                    <a:bodyPr/>
                    <a:lstStyle/>
                    <a:p>
                      <a:r>
                        <a:rPr kumimoji="0" lang="tr-TR" kern="1200" dirty="0" err="1" smtClean="0">
                          <a:solidFill>
                            <a:schemeClr val="bg1">
                              <a:lumMod val="95000"/>
                            </a:schemeClr>
                          </a:solidFill>
                          <a:latin typeface="+mn-lt"/>
                          <a:ea typeface="+mn-ea"/>
                          <a:cs typeface="+mn-cs"/>
                        </a:rPr>
                        <a:t>Kinestetik</a:t>
                      </a:r>
                      <a:r>
                        <a:rPr kumimoji="0" lang="tr-TR" kern="1200" dirty="0" smtClean="0">
                          <a:solidFill>
                            <a:schemeClr val="bg1">
                              <a:lumMod val="95000"/>
                            </a:schemeClr>
                          </a:solidFill>
                          <a:latin typeface="+mn-lt"/>
                          <a:ea typeface="+mn-ea"/>
                          <a:cs typeface="+mn-cs"/>
                        </a:rPr>
                        <a:t>-Bedensel Zeka</a:t>
                      </a:r>
                      <a:endParaRPr lang="tr-TR" dirty="0">
                        <a:solidFill>
                          <a:schemeClr val="bg1">
                            <a:lumMod val="95000"/>
                          </a:schemeClr>
                        </a:solidFill>
                      </a:endParaRPr>
                    </a:p>
                  </a:txBody>
                  <a:tcPr/>
                </a:tc>
                <a:extLst>
                  <a:ext uri="{0D108BD9-81ED-4DB2-BD59-A6C34878D82A}">
                    <a16:rowId xmlns:a16="http://schemas.microsoft.com/office/drawing/2014/main" val="10000"/>
                  </a:ext>
                </a:extLst>
              </a:tr>
              <a:tr h="1682849">
                <a:tc>
                  <a:txBody>
                    <a:bodyPr/>
                    <a:lstStyle/>
                    <a:p>
                      <a:r>
                        <a:rPr kumimoji="0" lang="tr-TR" kern="1200" dirty="0" smtClean="0">
                          <a:solidFill>
                            <a:schemeClr val="dk1"/>
                          </a:solidFill>
                          <a:latin typeface="+mn-lt"/>
                          <a:ea typeface="+mn-ea"/>
                          <a:cs typeface="+mn-cs"/>
                        </a:rPr>
                        <a:t>•Matematik Öğretmeni</a:t>
                      </a:r>
                    </a:p>
                    <a:p>
                      <a:r>
                        <a:rPr kumimoji="0" lang="tr-TR" kern="1200" dirty="0" smtClean="0">
                          <a:solidFill>
                            <a:schemeClr val="dk1"/>
                          </a:solidFill>
                          <a:latin typeface="+mn-lt"/>
                          <a:ea typeface="+mn-ea"/>
                          <a:cs typeface="+mn-cs"/>
                        </a:rPr>
                        <a:t>•Mühendislik</a:t>
                      </a:r>
                    </a:p>
                    <a:p>
                      <a:r>
                        <a:rPr kumimoji="0" lang="tr-TR" kern="1200" dirty="0" smtClean="0">
                          <a:solidFill>
                            <a:schemeClr val="dk1"/>
                          </a:solidFill>
                          <a:latin typeface="+mn-lt"/>
                          <a:ea typeface="+mn-ea"/>
                          <a:cs typeface="+mn-cs"/>
                        </a:rPr>
                        <a:t>•Doktorluk</a:t>
                      </a:r>
                    </a:p>
                    <a:p>
                      <a:r>
                        <a:rPr kumimoji="0" lang="tr-TR" kern="1200" dirty="0" smtClean="0">
                          <a:solidFill>
                            <a:schemeClr val="dk1"/>
                          </a:solidFill>
                          <a:latin typeface="+mn-lt"/>
                          <a:ea typeface="+mn-ea"/>
                          <a:cs typeface="+mn-cs"/>
                        </a:rPr>
                        <a:t>•Mantık Bilimciler •Felsefeciler</a:t>
                      </a:r>
                      <a:endParaRPr lang="tr-TR" dirty="0"/>
                    </a:p>
                  </a:txBody>
                  <a:tcPr/>
                </a:tc>
                <a:tc>
                  <a:txBody>
                    <a:bodyPr/>
                    <a:lstStyle/>
                    <a:p>
                      <a:r>
                        <a:rPr kumimoji="0" lang="tr-TR" kern="1200" dirty="0" smtClean="0">
                          <a:solidFill>
                            <a:schemeClr val="dk1"/>
                          </a:solidFill>
                          <a:latin typeface="+mn-lt"/>
                          <a:ea typeface="+mn-ea"/>
                          <a:cs typeface="+mn-cs"/>
                        </a:rPr>
                        <a:t>•İç Mimarlar</a:t>
                      </a:r>
                    </a:p>
                    <a:p>
                      <a:r>
                        <a:rPr kumimoji="0" lang="tr-TR" kern="1200" dirty="0" smtClean="0">
                          <a:solidFill>
                            <a:schemeClr val="dk1"/>
                          </a:solidFill>
                          <a:latin typeface="+mn-lt"/>
                          <a:ea typeface="+mn-ea"/>
                          <a:cs typeface="+mn-cs"/>
                        </a:rPr>
                        <a:t>•Görsel Tasarımcılar</a:t>
                      </a:r>
                    </a:p>
                    <a:p>
                      <a:r>
                        <a:rPr kumimoji="0" lang="tr-TR" kern="1200" dirty="0" smtClean="0">
                          <a:solidFill>
                            <a:schemeClr val="dk1"/>
                          </a:solidFill>
                          <a:latin typeface="+mn-lt"/>
                          <a:ea typeface="+mn-ea"/>
                          <a:cs typeface="+mn-cs"/>
                        </a:rPr>
                        <a:t>•Grafik Tasarımı</a:t>
                      </a:r>
                    </a:p>
                    <a:p>
                      <a:r>
                        <a:rPr kumimoji="0" lang="tr-TR" kern="1200" dirty="0" smtClean="0">
                          <a:solidFill>
                            <a:schemeClr val="dk1"/>
                          </a:solidFill>
                          <a:latin typeface="+mn-lt"/>
                          <a:ea typeface="+mn-ea"/>
                          <a:cs typeface="+mn-cs"/>
                        </a:rPr>
                        <a:t>•Harita Mühendisliği</a:t>
                      </a:r>
                    </a:p>
                    <a:p>
                      <a:r>
                        <a:rPr kumimoji="0" lang="tr-TR" kern="1200" dirty="0" smtClean="0">
                          <a:solidFill>
                            <a:schemeClr val="dk1"/>
                          </a:solidFill>
                          <a:latin typeface="+mn-lt"/>
                          <a:ea typeface="+mn-ea"/>
                          <a:cs typeface="+mn-cs"/>
                        </a:rPr>
                        <a:t>•Araba Tamircisi</a:t>
                      </a:r>
                      <a:endParaRPr lang="tr-TR" dirty="0"/>
                    </a:p>
                  </a:txBody>
                  <a:tcPr/>
                </a:tc>
                <a:tc>
                  <a:txBody>
                    <a:bodyPr/>
                    <a:lstStyle/>
                    <a:p>
                      <a:r>
                        <a:rPr kumimoji="0" lang="tr-TR" kern="1200" dirty="0" smtClean="0">
                          <a:solidFill>
                            <a:schemeClr val="dk1"/>
                          </a:solidFill>
                          <a:latin typeface="+mn-lt"/>
                          <a:ea typeface="+mn-ea"/>
                          <a:cs typeface="+mn-cs"/>
                        </a:rPr>
                        <a:t>•Yöneticilik</a:t>
                      </a:r>
                    </a:p>
                    <a:p>
                      <a:r>
                        <a:rPr kumimoji="0" lang="tr-TR" kern="1200" dirty="0" smtClean="0">
                          <a:solidFill>
                            <a:schemeClr val="dk1"/>
                          </a:solidFill>
                          <a:latin typeface="+mn-lt"/>
                          <a:ea typeface="+mn-ea"/>
                          <a:cs typeface="+mn-cs"/>
                        </a:rPr>
                        <a:t>•Liderlik</a:t>
                      </a:r>
                    </a:p>
                    <a:p>
                      <a:r>
                        <a:rPr kumimoji="0" lang="tr-TR" kern="1200" dirty="0" smtClean="0">
                          <a:solidFill>
                            <a:schemeClr val="dk1"/>
                          </a:solidFill>
                          <a:latin typeface="+mn-lt"/>
                          <a:ea typeface="+mn-ea"/>
                          <a:cs typeface="+mn-cs"/>
                        </a:rPr>
                        <a:t>•Satış</a:t>
                      </a:r>
                      <a:r>
                        <a:rPr kumimoji="0" lang="tr-TR" kern="1200" baseline="0" dirty="0" smtClean="0">
                          <a:solidFill>
                            <a:schemeClr val="dk1"/>
                          </a:solidFill>
                          <a:latin typeface="+mn-lt"/>
                          <a:ea typeface="+mn-ea"/>
                          <a:cs typeface="+mn-cs"/>
                        </a:rPr>
                        <a:t> </a:t>
                      </a:r>
                      <a:r>
                        <a:rPr kumimoji="0" lang="tr-TR" kern="1200" dirty="0" smtClean="0">
                          <a:solidFill>
                            <a:schemeClr val="dk1"/>
                          </a:solidFill>
                          <a:latin typeface="+mn-lt"/>
                          <a:ea typeface="+mn-ea"/>
                          <a:cs typeface="+mn-cs"/>
                        </a:rPr>
                        <a:t>Danışmanlığı</a:t>
                      </a:r>
                    </a:p>
                    <a:p>
                      <a:r>
                        <a:rPr kumimoji="0" lang="tr-TR" kern="1200" dirty="0" smtClean="0">
                          <a:solidFill>
                            <a:schemeClr val="dk1"/>
                          </a:solidFill>
                          <a:latin typeface="+mn-lt"/>
                          <a:ea typeface="+mn-ea"/>
                          <a:cs typeface="+mn-cs"/>
                        </a:rPr>
                        <a:t>•Öğretmenlik</a:t>
                      </a:r>
                    </a:p>
                    <a:p>
                      <a:r>
                        <a:rPr kumimoji="0" lang="tr-TR" kern="1200" dirty="0" smtClean="0">
                          <a:solidFill>
                            <a:schemeClr val="dk1"/>
                          </a:solidFill>
                          <a:latin typeface="+mn-lt"/>
                          <a:ea typeface="+mn-ea"/>
                          <a:cs typeface="+mn-cs"/>
                        </a:rPr>
                        <a:t>•Psikologluk</a:t>
                      </a:r>
                    </a:p>
                    <a:p>
                      <a:r>
                        <a:rPr kumimoji="0" lang="tr-TR" kern="1200" dirty="0" smtClean="0">
                          <a:solidFill>
                            <a:schemeClr val="dk1"/>
                          </a:solidFill>
                          <a:latin typeface="+mn-lt"/>
                          <a:ea typeface="+mn-ea"/>
                          <a:cs typeface="+mn-cs"/>
                        </a:rPr>
                        <a:t>•Psikolojik Danışmanlık</a:t>
                      </a:r>
                      <a:endParaRPr lang="tr-TR" dirty="0"/>
                    </a:p>
                  </a:txBody>
                  <a:tcPr/>
                </a:tc>
                <a:tc>
                  <a:txBody>
                    <a:bodyPr/>
                    <a:lstStyle/>
                    <a:p>
                      <a:r>
                        <a:rPr kumimoji="0" lang="tr-TR" kern="1200" dirty="0" smtClean="0">
                          <a:solidFill>
                            <a:schemeClr val="dk1"/>
                          </a:solidFill>
                          <a:latin typeface="+mn-lt"/>
                          <a:ea typeface="+mn-ea"/>
                          <a:cs typeface="+mn-cs"/>
                        </a:rPr>
                        <a:t>•Aktörlük</a:t>
                      </a:r>
                    </a:p>
                    <a:p>
                      <a:r>
                        <a:rPr kumimoji="0" lang="tr-TR" kern="1200" dirty="0" smtClean="0">
                          <a:solidFill>
                            <a:schemeClr val="dk1"/>
                          </a:solidFill>
                          <a:latin typeface="+mn-lt"/>
                          <a:ea typeface="+mn-ea"/>
                          <a:cs typeface="+mn-cs"/>
                        </a:rPr>
                        <a:t>•Oyunculuk</a:t>
                      </a:r>
                    </a:p>
                    <a:p>
                      <a:r>
                        <a:rPr kumimoji="0" lang="tr-TR" kern="1200" dirty="0" smtClean="0">
                          <a:solidFill>
                            <a:schemeClr val="dk1"/>
                          </a:solidFill>
                          <a:latin typeface="+mn-lt"/>
                          <a:ea typeface="+mn-ea"/>
                          <a:cs typeface="+mn-cs"/>
                        </a:rPr>
                        <a:t>•Film Yönetmenliği</a:t>
                      </a:r>
                    </a:p>
                    <a:p>
                      <a:r>
                        <a:rPr kumimoji="0" lang="tr-TR" kern="1200" dirty="0" smtClean="0">
                          <a:solidFill>
                            <a:schemeClr val="dk1"/>
                          </a:solidFill>
                          <a:latin typeface="+mn-lt"/>
                          <a:ea typeface="+mn-ea"/>
                          <a:cs typeface="+mn-cs"/>
                        </a:rPr>
                        <a:t>•Sporcular</a:t>
                      </a:r>
                    </a:p>
                    <a:p>
                      <a:r>
                        <a:rPr kumimoji="0" lang="tr-TR" kern="1200" dirty="0" smtClean="0">
                          <a:solidFill>
                            <a:schemeClr val="dk1"/>
                          </a:solidFill>
                          <a:latin typeface="+mn-lt"/>
                          <a:ea typeface="+mn-ea"/>
                          <a:cs typeface="+mn-cs"/>
                        </a:rPr>
                        <a:t>•Dansçılar</a:t>
                      </a:r>
                    </a:p>
                    <a:p>
                      <a:r>
                        <a:rPr kumimoji="0" lang="tr-TR" kern="1200" dirty="0" smtClean="0">
                          <a:solidFill>
                            <a:schemeClr val="dk1"/>
                          </a:solidFill>
                          <a:latin typeface="+mn-lt"/>
                          <a:ea typeface="+mn-ea"/>
                          <a:cs typeface="+mn-cs"/>
                        </a:rPr>
                        <a:t>•Beyin Cerrahı</a:t>
                      </a:r>
                    </a:p>
                    <a:p>
                      <a:r>
                        <a:rPr kumimoji="0" lang="tr-TR" kern="1200" dirty="0" smtClean="0">
                          <a:solidFill>
                            <a:schemeClr val="dk1"/>
                          </a:solidFill>
                          <a:latin typeface="+mn-lt"/>
                          <a:ea typeface="+mn-ea"/>
                          <a:cs typeface="+mn-cs"/>
                        </a:rPr>
                        <a:t>•Elmas Kesiciler</a:t>
                      </a:r>
                      <a:endParaRPr lang="tr-TR"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0627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r>
              <a:rPr lang="tr-TR" dirty="0" smtClean="0">
                <a:solidFill>
                  <a:schemeClr val="tx1"/>
                </a:solidFill>
              </a:rPr>
              <a:t>Giriş – Meslek Nedir?</a:t>
            </a:r>
          </a:p>
          <a:p>
            <a:r>
              <a:rPr lang="tr-TR" dirty="0" smtClean="0">
                <a:solidFill>
                  <a:schemeClr val="tx1"/>
                </a:solidFill>
              </a:rPr>
              <a:t>Çocuğun gelişim dönemine uygun olarak mesleki farkındalık gelişimi </a:t>
            </a:r>
          </a:p>
          <a:p>
            <a:pPr lvl="1"/>
            <a:r>
              <a:rPr lang="tr-TR" dirty="0" err="1" smtClean="0">
                <a:solidFill>
                  <a:schemeClr val="tx1"/>
                </a:solidFill>
              </a:rPr>
              <a:t>Isaacson</a:t>
            </a:r>
            <a:r>
              <a:rPr lang="tr-TR" dirty="0" smtClean="0">
                <a:solidFill>
                  <a:schemeClr val="tx1"/>
                </a:solidFill>
              </a:rPr>
              <a:t> Mesleki Gelişim Aşamaları</a:t>
            </a:r>
          </a:p>
          <a:p>
            <a:r>
              <a:rPr lang="tr-TR" dirty="0" smtClean="0">
                <a:solidFill>
                  <a:schemeClr val="tx1"/>
                </a:solidFill>
              </a:rPr>
              <a:t>İlgi – Mesleki İlgi Kavramları</a:t>
            </a:r>
          </a:p>
          <a:p>
            <a:r>
              <a:rPr lang="tr-TR" dirty="0" smtClean="0">
                <a:solidFill>
                  <a:schemeClr val="tx1"/>
                </a:solidFill>
              </a:rPr>
              <a:t>Mesleki Değer Kavramı</a:t>
            </a:r>
          </a:p>
          <a:p>
            <a:r>
              <a:rPr lang="tr-TR" dirty="0" smtClean="0">
                <a:solidFill>
                  <a:schemeClr val="tx1"/>
                </a:solidFill>
              </a:rPr>
              <a:t>Yetenek Kavramı</a:t>
            </a:r>
          </a:p>
          <a:p>
            <a:r>
              <a:rPr lang="tr-TR" dirty="0" smtClean="0">
                <a:solidFill>
                  <a:schemeClr val="tx1"/>
                </a:solidFill>
              </a:rPr>
              <a:t>Yetenek Alanları</a:t>
            </a:r>
          </a:p>
          <a:p>
            <a:pPr lvl="1"/>
            <a:r>
              <a:rPr lang="tr-TR" dirty="0" err="1" smtClean="0">
                <a:solidFill>
                  <a:schemeClr val="tx1"/>
                </a:solidFill>
              </a:rPr>
              <a:t>Gardner’ın</a:t>
            </a:r>
            <a:r>
              <a:rPr lang="tr-TR" dirty="0" smtClean="0">
                <a:solidFill>
                  <a:schemeClr val="tx1"/>
                </a:solidFill>
              </a:rPr>
              <a:t> Çoklu Zeka Kuramı</a:t>
            </a:r>
          </a:p>
          <a:p>
            <a:r>
              <a:rPr lang="tr-TR" dirty="0" smtClean="0">
                <a:solidFill>
                  <a:schemeClr val="tx1"/>
                </a:solidFill>
              </a:rPr>
              <a:t>Meslek Seçimi ve Kişilik Özellikleri İlişkisi</a:t>
            </a:r>
          </a:p>
          <a:p>
            <a:r>
              <a:rPr lang="tr-TR" dirty="0" smtClean="0">
                <a:solidFill>
                  <a:schemeClr val="tx1"/>
                </a:solidFill>
              </a:rPr>
              <a:t>Ailelere Tavsiyeler</a:t>
            </a:r>
          </a:p>
        </p:txBody>
      </p:sp>
      <p:sp>
        <p:nvSpPr>
          <p:cNvPr id="2" name="Başlık 1"/>
          <p:cNvSpPr>
            <a:spLocks noGrp="1"/>
          </p:cNvSpPr>
          <p:nvPr>
            <p:ph type="title"/>
          </p:nvPr>
        </p:nvSpPr>
        <p:spPr/>
        <p:txBody>
          <a:bodyPr/>
          <a:lstStyle/>
          <a:p>
            <a:pPr algn="l"/>
            <a:r>
              <a:rPr lang="tr-TR" dirty="0" smtClean="0"/>
              <a:t>Sunum İçeriği</a:t>
            </a:r>
            <a:endParaRPr lang="tr-TR" dirty="0"/>
          </a:p>
        </p:txBody>
      </p:sp>
    </p:spTree>
    <p:extLst>
      <p:ext uri="{BB962C8B-B14F-4D97-AF65-F5344CB8AC3E}">
        <p14:creationId xmlns:p14="http://schemas.microsoft.com/office/powerpoint/2010/main" val="3288142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821441"/>
          </a:xfrm>
        </p:spPr>
        <p:txBody>
          <a:bodyPr>
            <a:noAutofit/>
          </a:bodyPr>
          <a:lstStyle/>
          <a:p>
            <a:pPr algn="l"/>
            <a:r>
              <a:rPr lang="tr-TR" sz="2400" dirty="0" smtClean="0"/>
              <a:t>Ayrıca çok çeşitli veya mikro konularda yetenekli olabilir…</a:t>
            </a:r>
            <a:endParaRPr lang="tr-TR"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1785127"/>
            <a:ext cx="1604750" cy="160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rhbrlk\Downloads\pngimg.com - sewing_machine_PNG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7694" y="3217974"/>
            <a:ext cx="2191888" cy="1376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9868" y="1912316"/>
            <a:ext cx="1795652" cy="149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s://static.vecteezy.com/system/resources/thumbnails/017/221/436/small_2x/spaghetti-with-vegetables-cooking-in-a-pan-pn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7597" y="4986872"/>
            <a:ext cx="1882238" cy="15302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tatic.vecteezy.com/system/resources/previews/024/524/037/non_2x/man-craft-pottery-free-p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709" y="4862967"/>
            <a:ext cx="1587972" cy="158797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0.gstatic.com/images?q=tbn:ANd9GcTDcwHci8bfdqrdAcfBIi9qEgX5JdE5Ar4tJg&amp;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3087301"/>
            <a:ext cx="1780669" cy="1780669"/>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2900"/>
          <a:stretch/>
        </p:blipFill>
        <p:spPr bwMode="auto">
          <a:xfrm>
            <a:off x="3624284" y="3405699"/>
            <a:ext cx="1648716" cy="156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331" b="5244"/>
          <a:stretch/>
        </p:blipFill>
        <p:spPr bwMode="auto">
          <a:xfrm>
            <a:off x="5940152" y="4796759"/>
            <a:ext cx="1872208" cy="17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57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827584" y="4581128"/>
            <a:ext cx="7488832" cy="1080120"/>
          </a:xfrm>
          <a:prstGeom prst="roundRect">
            <a:avLst>
              <a:gd name="adj" fmla="val 43345"/>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p:cNvSpPr>
            <a:spLocks noGrp="1"/>
          </p:cNvSpPr>
          <p:nvPr>
            <p:ph idx="1"/>
          </p:nvPr>
        </p:nvSpPr>
        <p:spPr/>
        <p:txBody>
          <a:bodyPr>
            <a:normAutofit/>
          </a:bodyPr>
          <a:lstStyle/>
          <a:p>
            <a:r>
              <a:rPr lang="tr-TR" sz="2000" dirty="0" smtClean="0">
                <a:solidFill>
                  <a:schemeClr val="tx1"/>
                </a:solidFill>
              </a:rPr>
              <a:t>Meslek seçiminde önemli olan bir diğer unsur bireyin kendi kişisel özellikleridir. Nelerden hoşlandığı, nasıl bir yapısının olduğu, akademik başarısı, değer yargıları ve inançları, çalışma tarzı, içinde bulunduğu kültür, </a:t>
            </a:r>
            <a:r>
              <a:rPr lang="tr-TR" sz="2000" dirty="0" err="1" smtClean="0">
                <a:solidFill>
                  <a:schemeClr val="tx1"/>
                </a:solidFill>
              </a:rPr>
              <a:t>sosyo</a:t>
            </a:r>
            <a:r>
              <a:rPr lang="tr-TR" sz="2000" dirty="0" smtClean="0">
                <a:solidFill>
                  <a:schemeClr val="tx1"/>
                </a:solidFill>
              </a:rPr>
              <a:t>-ekonomik düzey, hobileri ve hatta fiziksel yapısı dahi meslek seçiminde birer kriter olabilir. </a:t>
            </a:r>
          </a:p>
          <a:p>
            <a:r>
              <a:rPr lang="tr-TR" sz="2000" b="1" dirty="0" smtClean="0">
                <a:solidFill>
                  <a:schemeClr val="bg1"/>
                </a:solidFill>
              </a:rPr>
              <a:t>Kısaca,</a:t>
            </a:r>
            <a:r>
              <a:rPr lang="tr-TR" sz="2000" dirty="0" smtClean="0">
                <a:solidFill>
                  <a:schemeClr val="bg1"/>
                </a:solidFill>
              </a:rPr>
              <a:t> bireyin kendi yeteneklerine, mesleki ilgilerine, mesleki değerlerine ve kişilik özelliklerine en uygun mesleği seçmesi en doğrusu olacaktır.</a:t>
            </a:r>
            <a:endParaRPr lang="tr-TR" sz="2000" dirty="0">
              <a:solidFill>
                <a:schemeClr val="bg1"/>
              </a:solidFill>
            </a:endParaRPr>
          </a:p>
        </p:txBody>
      </p:sp>
      <p:sp>
        <p:nvSpPr>
          <p:cNvPr id="2" name="Başlık 1"/>
          <p:cNvSpPr>
            <a:spLocks noGrp="1"/>
          </p:cNvSpPr>
          <p:nvPr>
            <p:ph type="title"/>
          </p:nvPr>
        </p:nvSpPr>
        <p:spPr/>
        <p:txBody>
          <a:bodyPr/>
          <a:lstStyle/>
          <a:p>
            <a:pPr algn="l"/>
            <a:r>
              <a:rPr lang="tr-TR" dirty="0" smtClean="0"/>
              <a:t>Kişilik Özellikleri</a:t>
            </a:r>
            <a:endParaRPr lang="tr-TR" dirty="0"/>
          </a:p>
        </p:txBody>
      </p:sp>
    </p:spTree>
    <p:extLst>
      <p:ext uri="{BB962C8B-B14F-4D97-AF65-F5344CB8AC3E}">
        <p14:creationId xmlns:p14="http://schemas.microsoft.com/office/powerpoint/2010/main" val="375068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1600" dirty="0" smtClean="0">
                <a:solidFill>
                  <a:schemeClr val="tx1"/>
                </a:solidFill>
              </a:rPr>
              <a:t>Her şeyden önce unutulmamalıdır ki ilkokul çağı çocuğun oyunlarla/etkinliklerle öğrendiği bir çağdır.</a:t>
            </a:r>
          </a:p>
          <a:p>
            <a:r>
              <a:rPr lang="tr-TR" sz="1600" dirty="0" smtClean="0">
                <a:solidFill>
                  <a:schemeClr val="tx1"/>
                </a:solidFill>
              </a:rPr>
              <a:t>Çocukların oyunlarını bu meslekleri tanımasına yönelik düzenleyebilir veya onlarla birlikte oynayabilirsiniz. (Doktorculuk, polisçilik vb.)</a:t>
            </a:r>
          </a:p>
          <a:p>
            <a:r>
              <a:rPr lang="tr-TR" sz="1600" dirty="0" smtClean="0">
                <a:solidFill>
                  <a:schemeClr val="tx1"/>
                </a:solidFill>
              </a:rPr>
              <a:t>Çocuğun meslekleri keşfetmesi ve tanıması için çocuğu mesleğin yapıldığı yere götürebilirsiniz.</a:t>
            </a:r>
          </a:p>
          <a:p>
            <a:r>
              <a:rPr lang="tr-TR" sz="1600" dirty="0" smtClean="0">
                <a:solidFill>
                  <a:schemeClr val="tx1"/>
                </a:solidFill>
              </a:rPr>
              <a:t>Teknolojik imkanları çocuğun bilgiye ulaşması amacıyla kullanmasını sağlamalıyız.</a:t>
            </a:r>
          </a:p>
          <a:p>
            <a:r>
              <a:rPr lang="tr-TR" sz="1600" dirty="0" smtClean="0">
                <a:solidFill>
                  <a:schemeClr val="tx1"/>
                </a:solidFill>
              </a:rPr>
              <a:t>Çocuklarımızın bol hobisinin olması kendi ilgilerini keşfetmesi açısından etkili olacaktır. Resim çizmek, enstrüman çalmak, spor faaliyetleri, yemek yapmak, kitap okumak vb. aktiviteleri bol bol yapmalarını sağlamalıyız. Çocuk bunları sadece bir oyun olarak görebilir ancak bizler hangi etkinlikten ne kadar keyif aldığını veya ne kadar yetenekli olduğunu gözlemleyebiliriz.</a:t>
            </a:r>
            <a:endParaRPr lang="tr-TR" sz="1600" dirty="0">
              <a:solidFill>
                <a:schemeClr val="tx1"/>
              </a:solidFill>
            </a:endParaRPr>
          </a:p>
        </p:txBody>
      </p:sp>
      <p:sp>
        <p:nvSpPr>
          <p:cNvPr id="2" name="Başlık 1"/>
          <p:cNvSpPr>
            <a:spLocks noGrp="1"/>
          </p:cNvSpPr>
          <p:nvPr>
            <p:ph type="title"/>
          </p:nvPr>
        </p:nvSpPr>
        <p:spPr/>
        <p:txBody>
          <a:bodyPr/>
          <a:lstStyle/>
          <a:p>
            <a:pPr algn="l"/>
            <a:r>
              <a:rPr lang="tr-TR" dirty="0" smtClean="0"/>
              <a:t>Ailelere Tavsiyeler</a:t>
            </a:r>
            <a:endParaRPr lang="tr-TR" dirty="0"/>
          </a:p>
        </p:txBody>
      </p:sp>
    </p:spTree>
    <p:extLst>
      <p:ext uri="{BB962C8B-B14F-4D97-AF65-F5344CB8AC3E}">
        <p14:creationId xmlns:p14="http://schemas.microsoft.com/office/powerpoint/2010/main" val="1703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sz="2000" dirty="0" smtClean="0">
                <a:solidFill>
                  <a:schemeClr val="tx1"/>
                </a:solidFill>
              </a:rPr>
              <a:t>Çocuğun meraklarına karşı ilgili olmamız daha sağlıklı olacaktır. Kendimize «Çocuğum ne istiyor?» diye sormalı, ayrıca çocuğun gerek kendi ilgisini keşfetmesi, gerek de meslekler hakkında bilgi sahibi olması için soru sormasını sağlamalıyız.</a:t>
            </a:r>
          </a:p>
          <a:p>
            <a:r>
              <a:rPr lang="tr-TR" sz="2000" dirty="0" smtClean="0">
                <a:solidFill>
                  <a:schemeClr val="tx1"/>
                </a:solidFill>
              </a:rPr>
              <a:t>Herhangi bir mesleğe veya meslek alanına karşı da ön yargılı olmamamız gerekmektedir. Bizim dönemimizde revaçta olmayan meslekler ileride çok değerlenebilir veya tam tersi bir durum da olabilir. Önemli olan çocuğun kendi ilgi, değer ve yeteneklerine uygun, mutlu bir yaşam sürebileceği mesleği seçmesine yardımcı olmamızdır.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Ailelere Tavsiyeler</a:t>
            </a:r>
            <a:endParaRPr lang="tr-TR" dirty="0"/>
          </a:p>
        </p:txBody>
      </p:sp>
    </p:spTree>
    <p:extLst>
      <p:ext uri="{BB962C8B-B14F-4D97-AF65-F5344CB8AC3E}">
        <p14:creationId xmlns:p14="http://schemas.microsoft.com/office/powerpoint/2010/main" val="25301451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lstStyle/>
          <a:p>
            <a:r>
              <a:rPr lang="tr-TR" dirty="0" smtClean="0"/>
              <a:t>Dinlediğiniz İçin Teşekkürler!</a:t>
            </a:r>
            <a:endParaRPr lang="tr-TR" dirty="0"/>
          </a:p>
        </p:txBody>
      </p:sp>
      <p:pic>
        <p:nvPicPr>
          <p:cNvPr id="6" name="Picture 2" descr="C:\Users\rhbrlk\Desktop\logo 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4227278"/>
            <a:ext cx="2016224" cy="222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3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a:solidFill>
                  <a:srgbClr val="0070C0"/>
                </a:solidFill>
              </a:rPr>
              <a:t>Meslek</a:t>
            </a:r>
            <a:r>
              <a:rPr lang="tr-TR" sz="2000" dirty="0">
                <a:solidFill>
                  <a:schemeClr val="tx1"/>
                </a:solidFill>
              </a:rPr>
              <a:t>, insanlara yararlı mal veya hizmet üretmek ve karşılığında bir gelir </a:t>
            </a:r>
            <a:r>
              <a:rPr lang="tr-TR" sz="2000" dirty="0" smtClean="0">
                <a:solidFill>
                  <a:schemeClr val="tx1"/>
                </a:solidFill>
              </a:rPr>
              <a:t>elde etmek </a:t>
            </a:r>
            <a:r>
              <a:rPr lang="tr-TR" sz="2000" dirty="0">
                <a:solidFill>
                  <a:schemeClr val="tx1"/>
                </a:solidFill>
              </a:rPr>
              <a:t>için </a:t>
            </a:r>
            <a:r>
              <a:rPr lang="tr-TR" sz="2000" dirty="0" smtClean="0">
                <a:solidFill>
                  <a:schemeClr val="tx1"/>
                </a:solidFill>
              </a:rPr>
              <a:t>yapılan, sistemli bilgi ve becerilere dayalı, </a:t>
            </a:r>
            <a:r>
              <a:rPr lang="tr-TR" sz="2000" dirty="0">
                <a:solidFill>
                  <a:schemeClr val="tx1"/>
                </a:solidFill>
              </a:rPr>
              <a:t>belli bir eğitimle kazanılan ve kuralları toplumca </a:t>
            </a:r>
            <a:r>
              <a:rPr lang="tr-TR" sz="2000" dirty="0" smtClean="0">
                <a:solidFill>
                  <a:schemeClr val="tx1"/>
                </a:solidFill>
              </a:rPr>
              <a:t>belirlenmiş faaliyetler </a:t>
            </a:r>
            <a:r>
              <a:rPr lang="tr-TR" sz="2000" dirty="0">
                <a:solidFill>
                  <a:schemeClr val="tx1"/>
                </a:solidFill>
              </a:rPr>
              <a:t>bütünüdür</a:t>
            </a:r>
            <a:r>
              <a:rPr lang="tr-TR" sz="2000" dirty="0" smtClean="0">
                <a:solidFill>
                  <a:schemeClr val="tx1"/>
                </a:solidFill>
              </a:rPr>
              <a:t>.</a:t>
            </a:r>
          </a:p>
          <a:p>
            <a:r>
              <a:rPr lang="tr-TR" sz="2000" dirty="0" smtClean="0">
                <a:solidFill>
                  <a:schemeClr val="tx1"/>
                </a:solidFill>
              </a:rPr>
              <a:t>Meslek seçimi, aslında hayatımızı büyük ölçüde etkileyecek bir sürecin seçimi olmaktadır. Sadece geçim sağlamak değil, belli düzeyde toplumsal statü ve doyum sağlamak adına da yapılması açısından oldukça önemlidir.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Giriş</a:t>
            </a:r>
            <a:endParaRPr lang="tr-TR" dirty="0"/>
          </a:p>
        </p:txBody>
      </p:sp>
    </p:spTree>
    <p:extLst>
      <p:ext uri="{BB962C8B-B14F-4D97-AF65-F5344CB8AC3E}">
        <p14:creationId xmlns:p14="http://schemas.microsoft.com/office/powerpoint/2010/main" val="3141518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Bu sunumda sizlere, 5-12 yaş arasında çocuklarınıza yönelik olarak meslek ve kariyer seçimi sürecinde dikkate almanız gereken unsurlardan bahsedilecektir.</a:t>
            </a:r>
          </a:p>
          <a:p>
            <a:r>
              <a:rPr lang="tr-TR" sz="2000" dirty="0" smtClean="0">
                <a:solidFill>
                  <a:schemeClr val="tx1"/>
                </a:solidFill>
              </a:rPr>
              <a:t>Bu yaş aralığında elbette ki çocuklarımızın mesleki ilgi, mesleki değer, kariyer olanakları, kişilik-meslek uyumu, iş gücü piyasası vb. kavramlardan haberdar olmasını bekleyemeyiz. </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Giriş</a:t>
            </a:r>
            <a:endParaRPr lang="tr-TR" dirty="0"/>
          </a:p>
        </p:txBody>
      </p:sp>
    </p:spTree>
    <p:extLst>
      <p:ext uri="{BB962C8B-B14F-4D97-AF65-F5344CB8AC3E}">
        <p14:creationId xmlns:p14="http://schemas.microsoft.com/office/powerpoint/2010/main" val="1364082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sz="2000" dirty="0">
                <a:solidFill>
                  <a:schemeClr val="tx1"/>
                </a:solidFill>
              </a:rPr>
              <a:t>Bu gelişim döneminin kariyer farkındalığı açısından görevleri hangi mesleğin neler yaptığı, topluma ve bireye ne gibi fayda kazandırdığı konusunda çocuğa </a:t>
            </a:r>
            <a:r>
              <a:rPr lang="tr-TR" sz="2000" dirty="0">
                <a:solidFill>
                  <a:srgbClr val="0070C0"/>
                </a:solidFill>
              </a:rPr>
              <a:t>farkındalık</a:t>
            </a:r>
            <a:r>
              <a:rPr lang="tr-TR" sz="2000" dirty="0">
                <a:solidFill>
                  <a:schemeClr val="tx1"/>
                </a:solidFill>
              </a:rPr>
              <a:t> kazandırmaktır.</a:t>
            </a:r>
          </a:p>
          <a:p>
            <a:r>
              <a:rPr lang="tr-TR" sz="2000" dirty="0" smtClean="0">
                <a:solidFill>
                  <a:schemeClr val="tx1"/>
                </a:solidFill>
              </a:rPr>
              <a:t>Çocuk bu dönemde çevresindeki meslekleri ve çalışanları tanır. Gelecekle ilgili hayaller kurar, bu baba mesleği veya medyada gördükleri birilerinin mesleği olabilir. (futbolcu, şarkıcı, asker vb.)</a:t>
            </a:r>
          </a:p>
          <a:p>
            <a:r>
              <a:rPr lang="tr-TR" sz="2000" dirty="0" smtClean="0">
                <a:solidFill>
                  <a:schemeClr val="tx1"/>
                </a:solidFill>
              </a:rPr>
              <a:t>Bu dönemde çocuklar büyüyünce … olacağım gibi ifadeleri çok kullanırlar ve bu sürekli değişkenlik gösterebilir. Gerçek seçimi yansıtmayan hayali ifadelerdir.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Giriş</a:t>
            </a:r>
            <a:endParaRPr lang="tr-TR" dirty="0"/>
          </a:p>
        </p:txBody>
      </p:sp>
    </p:spTree>
    <p:extLst>
      <p:ext uri="{BB962C8B-B14F-4D97-AF65-F5344CB8AC3E}">
        <p14:creationId xmlns:p14="http://schemas.microsoft.com/office/powerpoint/2010/main" val="113258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r>
              <a:rPr lang="tr-TR" sz="2600" b="1" dirty="0" smtClean="0">
                <a:solidFill>
                  <a:srgbClr val="0070C0"/>
                </a:solidFill>
              </a:rPr>
              <a:t>Uyanış ve Farkında Olma (5-12 Yaş)</a:t>
            </a:r>
          </a:p>
          <a:p>
            <a:pPr lvl="1"/>
            <a:r>
              <a:rPr lang="tr-TR" dirty="0" smtClean="0">
                <a:solidFill>
                  <a:schemeClr val="tx1"/>
                </a:solidFill>
              </a:rPr>
              <a:t>Bu dönemde çocuk çevresindeki kişilerin çeşitli mesleklerle uğraştığını fark eder.</a:t>
            </a:r>
          </a:p>
          <a:p>
            <a:r>
              <a:rPr lang="tr-TR" sz="2600" b="1" dirty="0" smtClean="0">
                <a:solidFill>
                  <a:srgbClr val="0070C0"/>
                </a:solidFill>
              </a:rPr>
              <a:t>Meslekleri Keşfetme ve Araştırma (12-15 Yaş)</a:t>
            </a:r>
          </a:p>
          <a:p>
            <a:pPr lvl="1"/>
            <a:r>
              <a:rPr lang="tr-TR" dirty="0" smtClean="0">
                <a:solidFill>
                  <a:schemeClr val="tx1"/>
                </a:solidFill>
              </a:rPr>
              <a:t>Soyut düşüncenin de başlamasıyla birlikte çocuklar mesleklerin içeriğini, gerekli özellikleri vb. araştırmaya başlarlar.</a:t>
            </a:r>
          </a:p>
          <a:p>
            <a:r>
              <a:rPr lang="tr-TR" sz="2600" b="1" dirty="0" smtClean="0">
                <a:solidFill>
                  <a:srgbClr val="0070C0"/>
                </a:solidFill>
              </a:rPr>
              <a:t>Karar Verme (15-18 Yaş)</a:t>
            </a:r>
          </a:p>
          <a:p>
            <a:pPr lvl="1"/>
            <a:r>
              <a:rPr lang="tr-TR" dirty="0" smtClean="0">
                <a:solidFill>
                  <a:schemeClr val="tx1"/>
                </a:solidFill>
              </a:rPr>
              <a:t>Bu dönemde çocuklar araştırmalarına da dayalı olarak meslekler hakkında bildiklerini değerlendirdiğini, kendi ilgi ve becerilerini fark ettiği ve geleceği hakkında idealler oluşturduğu dönemdir. </a:t>
            </a:r>
          </a:p>
          <a:p>
            <a:r>
              <a:rPr lang="tr-TR" sz="2600" b="1" dirty="0" smtClean="0">
                <a:solidFill>
                  <a:srgbClr val="0070C0"/>
                </a:solidFill>
              </a:rPr>
              <a:t>Hazırlık (18-23 Yaş)</a:t>
            </a:r>
          </a:p>
          <a:p>
            <a:pPr lvl="1"/>
            <a:r>
              <a:rPr lang="tr-TR" dirty="0" smtClean="0">
                <a:solidFill>
                  <a:schemeClr val="tx1"/>
                </a:solidFill>
              </a:rPr>
              <a:t>Bu dönemde birey tercih ettiği meslek alanına yönelmeye başlar.</a:t>
            </a:r>
          </a:p>
          <a:p>
            <a:r>
              <a:rPr lang="tr-TR" sz="2600" b="1" dirty="0" smtClean="0">
                <a:solidFill>
                  <a:srgbClr val="0070C0"/>
                </a:solidFill>
              </a:rPr>
              <a:t>İşe Yerleşme (23 Yaş Sonrası)</a:t>
            </a:r>
            <a:endParaRPr lang="tr-TR" sz="2600" b="1" dirty="0">
              <a:solidFill>
                <a:srgbClr val="0070C0"/>
              </a:solidFill>
            </a:endParaRPr>
          </a:p>
        </p:txBody>
      </p:sp>
      <p:sp>
        <p:nvSpPr>
          <p:cNvPr id="2" name="Başlık 1"/>
          <p:cNvSpPr>
            <a:spLocks noGrp="1"/>
          </p:cNvSpPr>
          <p:nvPr>
            <p:ph type="title"/>
          </p:nvPr>
        </p:nvSpPr>
        <p:spPr/>
        <p:txBody>
          <a:bodyPr>
            <a:normAutofit/>
          </a:bodyPr>
          <a:lstStyle/>
          <a:p>
            <a:pPr algn="l"/>
            <a:r>
              <a:rPr lang="tr-TR" sz="3200" dirty="0" err="1" smtClean="0"/>
              <a:t>Isaacson’un</a:t>
            </a:r>
            <a:r>
              <a:rPr lang="tr-TR" sz="3200" dirty="0" smtClean="0"/>
              <a:t> Mesleki Gelişim Aşamaları</a:t>
            </a:r>
            <a:endParaRPr lang="tr-TR" sz="3200" dirty="0"/>
          </a:p>
        </p:txBody>
      </p:sp>
    </p:spTree>
    <p:extLst>
      <p:ext uri="{BB962C8B-B14F-4D97-AF65-F5344CB8AC3E}">
        <p14:creationId xmlns:p14="http://schemas.microsoft.com/office/powerpoint/2010/main" val="1813901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Bireyin bir etkinlikten hoşlanma, haz alma ve öncelik tanıma derecesine ilgi diyoruz. </a:t>
            </a:r>
          </a:p>
          <a:p>
            <a:r>
              <a:rPr lang="tr-TR" sz="2000" dirty="0" smtClean="0">
                <a:solidFill>
                  <a:srgbClr val="0070C0"/>
                </a:solidFill>
              </a:rPr>
              <a:t>Mesleki ilgi </a:t>
            </a:r>
            <a:r>
              <a:rPr lang="tr-TR" sz="2000" dirty="0" smtClean="0">
                <a:solidFill>
                  <a:schemeClr val="tx1"/>
                </a:solidFill>
              </a:rPr>
              <a:t>de basitçe daha çok ilgi duyduğu alanla ilgili mesleklere yönelmek diyebiliriz.</a:t>
            </a:r>
          </a:p>
          <a:p>
            <a:r>
              <a:rPr lang="tr-TR" sz="2000" dirty="0" smtClean="0">
                <a:solidFill>
                  <a:schemeClr val="tx1"/>
                </a:solidFill>
              </a:rPr>
              <a:t>«Neleri yapmaktan hoşlanırım?, Neleri sıklıkla yaparım?» gibi sorular çocuğun ilgilerini keşfetmesine yardımcı olabilir.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İlgi – Mesleki İlgi</a:t>
            </a:r>
            <a:endParaRPr lang="tr-TR" dirty="0"/>
          </a:p>
        </p:txBody>
      </p:sp>
    </p:spTree>
    <p:extLst>
      <p:ext uri="{BB962C8B-B14F-4D97-AF65-F5344CB8AC3E}">
        <p14:creationId xmlns:p14="http://schemas.microsoft.com/office/powerpoint/2010/main" val="254997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0000" lnSpcReduction="20000"/>
          </a:bodyPr>
          <a:lstStyle/>
          <a:p>
            <a:r>
              <a:rPr lang="tr-TR" dirty="0" smtClean="0">
                <a:solidFill>
                  <a:schemeClr val="tx1"/>
                </a:solidFill>
              </a:rPr>
              <a:t>Temel Bilim İlgisi (Fen Bilimleri, Matematik vb.)</a:t>
            </a:r>
          </a:p>
          <a:p>
            <a:r>
              <a:rPr lang="tr-TR" dirty="0" smtClean="0">
                <a:solidFill>
                  <a:schemeClr val="tx1"/>
                </a:solidFill>
              </a:rPr>
              <a:t>Sosyal Bilim İlgisi (Psikoloji, Felsefe vb.)</a:t>
            </a:r>
          </a:p>
          <a:p>
            <a:r>
              <a:rPr lang="tr-TR" dirty="0" smtClean="0">
                <a:solidFill>
                  <a:schemeClr val="tx1"/>
                </a:solidFill>
              </a:rPr>
              <a:t>Canlı Varlık İlgisi (Zirai Bilimler, Veterinerlik vb.)</a:t>
            </a:r>
          </a:p>
          <a:p>
            <a:r>
              <a:rPr lang="tr-TR" dirty="0" smtClean="0">
                <a:solidFill>
                  <a:schemeClr val="tx1"/>
                </a:solidFill>
              </a:rPr>
              <a:t>Mekanik İlgisi </a:t>
            </a:r>
          </a:p>
          <a:p>
            <a:r>
              <a:rPr lang="tr-TR" dirty="0" smtClean="0">
                <a:solidFill>
                  <a:schemeClr val="tx1"/>
                </a:solidFill>
              </a:rPr>
              <a:t>Ticaret İlgisi</a:t>
            </a:r>
          </a:p>
          <a:p>
            <a:r>
              <a:rPr lang="tr-TR" dirty="0" smtClean="0">
                <a:solidFill>
                  <a:schemeClr val="tx1"/>
                </a:solidFill>
              </a:rPr>
              <a:t>İkna İlgisi (Girişimcilik, Gazetecilik, Avukatlık vb.)</a:t>
            </a:r>
          </a:p>
          <a:p>
            <a:r>
              <a:rPr lang="tr-TR" dirty="0" smtClean="0">
                <a:solidFill>
                  <a:schemeClr val="tx1"/>
                </a:solidFill>
              </a:rPr>
              <a:t>Güzel Sanatlar İlgisi</a:t>
            </a:r>
          </a:p>
          <a:p>
            <a:r>
              <a:rPr lang="tr-TR" dirty="0" smtClean="0">
                <a:solidFill>
                  <a:schemeClr val="tx1"/>
                </a:solidFill>
              </a:rPr>
              <a:t>Edebiyat İlgisi</a:t>
            </a:r>
          </a:p>
          <a:p>
            <a:r>
              <a:rPr lang="tr-TR" dirty="0" smtClean="0">
                <a:solidFill>
                  <a:schemeClr val="tx1"/>
                </a:solidFill>
              </a:rPr>
              <a:t>Müzik İlgisi</a:t>
            </a:r>
          </a:p>
          <a:p>
            <a:r>
              <a:rPr lang="tr-TR" dirty="0" smtClean="0">
                <a:solidFill>
                  <a:schemeClr val="tx1"/>
                </a:solidFill>
              </a:rPr>
              <a:t>Spor İlgisi</a:t>
            </a:r>
          </a:p>
          <a:p>
            <a:r>
              <a:rPr lang="tr-TR" dirty="0" smtClean="0">
                <a:solidFill>
                  <a:schemeClr val="tx1"/>
                </a:solidFill>
              </a:rPr>
              <a:t>Sosyal Yardım İlgisi</a:t>
            </a:r>
          </a:p>
          <a:p>
            <a:r>
              <a:rPr lang="tr-TR" dirty="0" smtClean="0">
                <a:solidFill>
                  <a:schemeClr val="tx1"/>
                </a:solidFill>
              </a:rPr>
              <a:t>İş Ayrıntıları İlgisi (Büro Yönetimi, Muhasebe vb.)</a:t>
            </a:r>
          </a:p>
          <a:p>
            <a:r>
              <a:rPr lang="tr-TR" dirty="0" smtClean="0">
                <a:solidFill>
                  <a:schemeClr val="tx1"/>
                </a:solidFill>
              </a:rPr>
              <a:t>…</a:t>
            </a:r>
            <a:endParaRPr lang="tr-TR" dirty="0">
              <a:solidFill>
                <a:schemeClr val="tx1"/>
              </a:solidFill>
            </a:endParaRPr>
          </a:p>
        </p:txBody>
      </p:sp>
      <p:sp>
        <p:nvSpPr>
          <p:cNvPr id="2" name="Başlık 1"/>
          <p:cNvSpPr>
            <a:spLocks noGrp="1"/>
          </p:cNvSpPr>
          <p:nvPr>
            <p:ph type="title"/>
          </p:nvPr>
        </p:nvSpPr>
        <p:spPr/>
        <p:txBody>
          <a:bodyPr/>
          <a:lstStyle/>
          <a:p>
            <a:pPr algn="l"/>
            <a:r>
              <a:rPr lang="tr-TR" dirty="0" smtClean="0"/>
              <a:t>Temel İlgi Alanları</a:t>
            </a:r>
            <a:endParaRPr lang="tr-TR" dirty="0"/>
          </a:p>
        </p:txBody>
      </p:sp>
    </p:spTree>
    <p:extLst>
      <p:ext uri="{BB962C8B-B14F-4D97-AF65-F5344CB8AC3E}">
        <p14:creationId xmlns:p14="http://schemas.microsoft.com/office/powerpoint/2010/main" val="2151292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000" dirty="0" smtClean="0">
                <a:solidFill>
                  <a:schemeClr val="tx1"/>
                </a:solidFill>
              </a:rPr>
              <a:t>Mesleki değer, bizim o meslek sonucunda kazanacağımız ödülü veya yaşayacağımız doyumu ifade eden bir kavramdır.</a:t>
            </a:r>
          </a:p>
          <a:p>
            <a:r>
              <a:rPr lang="tr-TR" sz="2000" dirty="0" smtClean="0">
                <a:solidFill>
                  <a:schemeClr val="tx1"/>
                </a:solidFill>
              </a:rPr>
              <a:t>«Meslekten Beklentim Nedir?, Mesleğim Bana Getirisi Ne Olmalı?» gibi sorular çocuğun mesleki değerlerini keşfetmesine yardımcı olabilir.</a:t>
            </a:r>
            <a:endParaRPr lang="tr-TR" sz="2000" dirty="0">
              <a:solidFill>
                <a:schemeClr val="tx1"/>
              </a:solidFill>
            </a:endParaRPr>
          </a:p>
        </p:txBody>
      </p:sp>
      <p:sp>
        <p:nvSpPr>
          <p:cNvPr id="2" name="Başlık 1"/>
          <p:cNvSpPr>
            <a:spLocks noGrp="1"/>
          </p:cNvSpPr>
          <p:nvPr>
            <p:ph type="title"/>
          </p:nvPr>
        </p:nvSpPr>
        <p:spPr/>
        <p:txBody>
          <a:bodyPr/>
          <a:lstStyle/>
          <a:p>
            <a:pPr algn="l"/>
            <a:r>
              <a:rPr lang="tr-TR" dirty="0" smtClean="0"/>
              <a:t>Mesleki Değer</a:t>
            </a:r>
            <a:endParaRPr lang="tr-TR" dirty="0"/>
          </a:p>
        </p:txBody>
      </p:sp>
      <p:pic>
        <p:nvPicPr>
          <p:cNvPr id="5122" name="Picture 2" descr="https://cdn-icons-png.flaticon.com/512/8728/872849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46449">
            <a:off x="6771021" y="4686363"/>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316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358</TotalTime>
  <Words>1311</Words>
  <Application>Microsoft Office PowerPoint</Application>
  <PresentationFormat>Ekran Gösterisi (4:3)</PresentationFormat>
  <Paragraphs>150</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Century Gothic</vt:lpstr>
      <vt:lpstr>Palatino Linotype</vt:lpstr>
      <vt:lpstr>Symbol</vt:lpstr>
      <vt:lpstr>Dalga Biçimi</vt:lpstr>
      <vt:lpstr>Mesleki İlgi, Değer, Yetenek ve  Kişilik Özellikleri  İlişkisi</vt:lpstr>
      <vt:lpstr>Sunum İçeriği</vt:lpstr>
      <vt:lpstr>Giriş</vt:lpstr>
      <vt:lpstr>Giriş</vt:lpstr>
      <vt:lpstr>Giriş</vt:lpstr>
      <vt:lpstr>Isaacson’un Mesleki Gelişim Aşamaları</vt:lpstr>
      <vt:lpstr>İlgi – Mesleki İlgi</vt:lpstr>
      <vt:lpstr>Temel İlgi Alanları</vt:lpstr>
      <vt:lpstr>Mesleki Değer</vt:lpstr>
      <vt:lpstr>Başlıca Değerler</vt:lpstr>
      <vt:lpstr>Yetenek</vt:lpstr>
      <vt:lpstr>Yetenek - Beceri</vt:lpstr>
      <vt:lpstr>Genel Yetenek Alanları</vt:lpstr>
      <vt:lpstr>PowerPoint Sunusu</vt:lpstr>
      <vt:lpstr>PowerPoint Sunusu</vt:lpstr>
      <vt:lpstr>PowerPoint Sunusu</vt:lpstr>
      <vt:lpstr>PowerPoint Sunusu</vt:lpstr>
      <vt:lpstr>Gardner’ın Çoklu Zeka Kuramı</vt:lpstr>
      <vt:lpstr>PowerPoint Sunusu</vt:lpstr>
      <vt:lpstr>Ayrıca çok çeşitli veya mikro konularda yetenekli olabilir…</vt:lpstr>
      <vt:lpstr>Kişilik Özellikleri</vt:lpstr>
      <vt:lpstr>Ailelere Tavsiyeler</vt:lpstr>
      <vt:lpstr>Ailelere Tavsiyeler</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İlgi, Değer, Yetenek ve Kişilik Özellikleri İlişkisi</dc:title>
  <dc:creator>rhbrlk</dc:creator>
  <cp:lastModifiedBy>lenovo</cp:lastModifiedBy>
  <cp:revision>23</cp:revision>
  <dcterms:created xsi:type="dcterms:W3CDTF">2024-08-07T13:25:17Z</dcterms:created>
  <dcterms:modified xsi:type="dcterms:W3CDTF">2024-08-15T13:01:17Z</dcterms:modified>
</cp:coreProperties>
</file>