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79" r:id="rId5"/>
    <p:sldId id="259" r:id="rId6"/>
    <p:sldId id="260" r:id="rId7"/>
    <p:sldId id="261" r:id="rId8"/>
    <p:sldId id="262" r:id="rId9"/>
    <p:sldId id="263" r:id="rId10"/>
    <p:sldId id="264" r:id="rId11"/>
    <p:sldId id="265" r:id="rId12"/>
    <p:sldId id="266" r:id="rId13"/>
    <p:sldId id="267" r:id="rId14"/>
    <p:sldId id="277" r:id="rId15"/>
    <p:sldId id="268" r:id="rId16"/>
    <p:sldId id="269" r:id="rId17"/>
    <p:sldId id="270" r:id="rId18"/>
    <p:sldId id="271" r:id="rId19"/>
    <p:sldId id="272" r:id="rId20"/>
    <p:sldId id="276" r:id="rId21"/>
    <p:sldId id="273" r:id="rId22"/>
    <p:sldId id="274" r:id="rId23"/>
    <p:sldId id="275" r:id="rId24"/>
    <p:sldId id="27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15.08.2024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15.08.2024</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15.08.2024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15.08.2024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15.08.2024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15.08.2024</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15.08.2024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15.08.2024</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15.08.2024</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15.08.2024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z="4000" spc="100" dirty="0" smtClean="0">
                <a:solidFill>
                  <a:srgbClr val="FF970D"/>
                </a:solidFill>
              </a:rPr>
              <a:t>YÜREĞİR </a:t>
            </a:r>
            <a:br>
              <a:rPr lang="tr-TR" sz="4000" spc="100" dirty="0" smtClean="0">
                <a:solidFill>
                  <a:srgbClr val="FF970D"/>
                </a:solidFill>
              </a:rPr>
            </a:br>
            <a:r>
              <a:rPr lang="tr-TR" sz="4000" spc="100" dirty="0" smtClean="0">
                <a:solidFill>
                  <a:srgbClr val="FF970D"/>
                </a:solidFill>
              </a:rPr>
              <a:t>REHBERLİK VE ARAŞTIRMA MERKEZİ</a:t>
            </a:r>
            <a:endParaRPr lang="tr-TR" sz="4000" spc="100" dirty="0">
              <a:solidFill>
                <a:srgbClr val="FF970D"/>
              </a:solidFill>
            </a:endParaRPr>
          </a:p>
        </p:txBody>
      </p:sp>
      <p:sp>
        <p:nvSpPr>
          <p:cNvPr id="3" name="Alt Başlık 2"/>
          <p:cNvSpPr>
            <a:spLocks noGrp="1"/>
          </p:cNvSpPr>
          <p:nvPr>
            <p:ph type="subTitle" idx="1"/>
          </p:nvPr>
        </p:nvSpPr>
        <p:spPr/>
        <p:txBody>
          <a:bodyPr/>
          <a:lstStyle/>
          <a:p>
            <a:pPr marL="285750" indent="-285750">
              <a:buFontTx/>
              <a:buChar char="-"/>
            </a:pPr>
            <a:r>
              <a:rPr lang="tr-TR" dirty="0" smtClean="0">
                <a:solidFill>
                  <a:schemeClr val="accent1">
                    <a:lumMod val="40000"/>
                    <a:lumOff val="60000"/>
                  </a:schemeClr>
                </a:solidFill>
              </a:rPr>
              <a:t>Meslek Nedir?</a:t>
            </a:r>
          </a:p>
          <a:p>
            <a:pPr marL="285750" indent="-285750">
              <a:buFontTx/>
              <a:buChar char="-"/>
            </a:pPr>
            <a:r>
              <a:rPr lang="tr-TR" dirty="0" smtClean="0">
                <a:solidFill>
                  <a:schemeClr val="accent1">
                    <a:lumMod val="40000"/>
                    <a:lumOff val="60000"/>
                  </a:schemeClr>
                </a:solidFill>
              </a:rPr>
              <a:t>Meslek Seçimi Nasıl Olur?</a:t>
            </a:r>
          </a:p>
          <a:p>
            <a:pPr marL="285750" indent="-285750">
              <a:buFontTx/>
              <a:buChar char="-"/>
            </a:pPr>
            <a:r>
              <a:rPr lang="tr-TR" dirty="0" smtClean="0">
                <a:solidFill>
                  <a:schemeClr val="accent1">
                    <a:lumMod val="40000"/>
                    <a:lumOff val="60000"/>
                  </a:schemeClr>
                </a:solidFill>
              </a:rPr>
              <a:t>Çevremizdeki Meslekleri Tanıyalım</a:t>
            </a:r>
          </a:p>
        </p:txBody>
      </p:sp>
      <p:pic>
        <p:nvPicPr>
          <p:cNvPr id="1026" name="Picture 2" descr="C:\Users\rhbrlk\Desktop\logo 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1909364" cy="210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1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Çiftçi</a:t>
            </a:r>
            <a:endParaRPr lang="tr-TR" dirty="0"/>
          </a:p>
        </p:txBody>
      </p:sp>
      <p:sp>
        <p:nvSpPr>
          <p:cNvPr id="4" name="İçerik Yer Tutucusu 3"/>
          <p:cNvSpPr>
            <a:spLocks noGrp="1"/>
          </p:cNvSpPr>
          <p:nvPr>
            <p:ph sz="quarter" idx="2"/>
          </p:nvPr>
        </p:nvSpPr>
        <p:spPr/>
        <p:txBody>
          <a:bodyPr/>
          <a:lstStyle/>
          <a:p>
            <a:r>
              <a:rPr lang="tr-TR" dirty="0" smtClean="0"/>
              <a:t>Çiftçiler tarım ve hayvancılıkla ilgilenerek bizlerin yeme-içme ihtiyaçlarını karşılamak için çabalarlar.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3904913" cy="391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6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Aşçı</a:t>
            </a:r>
            <a:endParaRPr lang="tr-TR" dirty="0"/>
          </a:p>
        </p:txBody>
      </p:sp>
      <p:sp>
        <p:nvSpPr>
          <p:cNvPr id="4" name="İçerik Yer Tutucusu 3"/>
          <p:cNvSpPr>
            <a:spLocks noGrp="1"/>
          </p:cNvSpPr>
          <p:nvPr>
            <p:ph sz="quarter" idx="2"/>
          </p:nvPr>
        </p:nvSpPr>
        <p:spPr/>
        <p:txBody>
          <a:bodyPr/>
          <a:lstStyle/>
          <a:p>
            <a:r>
              <a:rPr lang="tr-TR" dirty="0" smtClean="0"/>
              <a:t>Aşçılar da yemek ihtiyacımızı karşılarlar. Profesyonel bir şekilde bu mesleği yaparak para kazanırlar.</a:t>
            </a:r>
            <a:endParaRPr lang="tr-TR" dirty="0"/>
          </a:p>
        </p:txBody>
      </p:sp>
      <p:pic>
        <p:nvPicPr>
          <p:cNvPr id="9218" name="Picture 2" descr="https://img.freepik.com/free-vector/sticker-design-with-chef-boy-cooking-food-cartoon-character_1308-59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96" y="1988839"/>
            <a:ext cx="3902563" cy="4285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Mimar</a:t>
            </a:r>
            <a:endParaRPr lang="tr-TR" dirty="0"/>
          </a:p>
        </p:txBody>
      </p:sp>
      <p:sp>
        <p:nvSpPr>
          <p:cNvPr id="4" name="İçerik Yer Tutucusu 3"/>
          <p:cNvSpPr>
            <a:spLocks noGrp="1"/>
          </p:cNvSpPr>
          <p:nvPr>
            <p:ph sz="quarter" idx="2"/>
          </p:nvPr>
        </p:nvSpPr>
        <p:spPr/>
        <p:txBody>
          <a:bodyPr/>
          <a:lstStyle/>
          <a:p>
            <a:r>
              <a:rPr lang="tr-TR" dirty="0" smtClean="0"/>
              <a:t>Çevremizdeki binaların, parkların, yerleşimlerin çizimlerini veya düzenlemelerini mimarlar yaparlar.</a:t>
            </a:r>
            <a:endParaRPr lang="tr-TR" dirty="0"/>
          </a:p>
        </p:txBody>
      </p:sp>
      <p:pic>
        <p:nvPicPr>
          <p:cNvPr id="10242" name="Picture 2" descr="https://img.freepik.com/free-vector/male-architect-drawing-house-plan-cartoon_1284-63188.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9" r="5850"/>
          <a:stretch/>
        </p:blipFill>
        <p:spPr bwMode="auto">
          <a:xfrm>
            <a:off x="251520" y="2204864"/>
            <a:ext cx="4044882"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lnSpcReduction="10000"/>
          </a:bodyPr>
          <a:lstStyle/>
          <a:p>
            <a:r>
              <a:rPr lang="tr-TR" dirty="0" smtClean="0"/>
              <a:t>Mühendis</a:t>
            </a:r>
            <a:endParaRPr lang="tr-TR" dirty="0"/>
          </a:p>
        </p:txBody>
      </p:sp>
      <p:sp>
        <p:nvSpPr>
          <p:cNvPr id="4" name="İçerik Yer Tutucusu 3"/>
          <p:cNvSpPr>
            <a:spLocks noGrp="1"/>
          </p:cNvSpPr>
          <p:nvPr>
            <p:ph sz="quarter" idx="2"/>
          </p:nvPr>
        </p:nvSpPr>
        <p:spPr/>
        <p:txBody>
          <a:bodyPr>
            <a:normAutofit lnSpcReduction="10000"/>
          </a:bodyPr>
          <a:lstStyle/>
          <a:p>
            <a:r>
              <a:rPr lang="tr-TR" dirty="0" smtClean="0"/>
              <a:t>Öncelikle çok çeşitli mühendislik alanları olduğunu bilmemiz gerekiyor.</a:t>
            </a:r>
          </a:p>
          <a:p>
            <a:r>
              <a:rPr lang="tr-TR" dirty="0" smtClean="0"/>
              <a:t>Bilimsel ve matematiksel prensiplere dayalı olarak insanların her türlü ihtiyacına yönelik (yol, makine, elektronik vb.) tasarım, üretim veya geliştirme yaparlar.</a:t>
            </a:r>
            <a:r>
              <a:rPr lang="tr-TR" dirty="0"/>
              <a:t> </a:t>
            </a:r>
            <a:endParaRPr lang="tr-TR" dirty="0" smtClean="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08" t="4362" r="12978" b="3694"/>
          <a:stretch/>
        </p:blipFill>
        <p:spPr bwMode="auto">
          <a:xfrm>
            <a:off x="347258" y="1943183"/>
            <a:ext cx="3648677" cy="45821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4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Avukat / Hakim / Savcı</a:t>
            </a:r>
            <a:endParaRPr lang="tr-TR" dirty="0"/>
          </a:p>
        </p:txBody>
      </p:sp>
      <p:sp>
        <p:nvSpPr>
          <p:cNvPr id="4" name="İçerik Yer Tutucusu 3"/>
          <p:cNvSpPr>
            <a:spLocks noGrp="1"/>
          </p:cNvSpPr>
          <p:nvPr>
            <p:ph sz="quarter" idx="2"/>
          </p:nvPr>
        </p:nvSpPr>
        <p:spPr/>
        <p:txBody>
          <a:bodyPr/>
          <a:lstStyle/>
          <a:p>
            <a:r>
              <a:rPr lang="tr-TR" dirty="0" smtClean="0"/>
              <a:t>Bireylerin diğer bireylerle veya kurumlarla arasında ortaya çıkan anlaşmazlıklarda mahkemeler aracılığıyla yasalar çerçevesinde sorunları çözüme kavuşturmaya çalışırlar.</a:t>
            </a:r>
            <a:endParaRPr lang="tr-TR" dirty="0"/>
          </a:p>
        </p:txBody>
      </p:sp>
      <p:pic>
        <p:nvPicPr>
          <p:cNvPr id="8194" name="Picture 2" descr="https://img.freepik.com/premium-vector/male-lawyer-cartoon-illustration-smiling-attorney-with-gavel-justice-scale_770200-3052.jpg"/>
          <p:cNvPicPr>
            <a:picLocks noChangeAspect="1" noChangeArrowheads="1"/>
          </p:cNvPicPr>
          <p:nvPr/>
        </p:nvPicPr>
        <p:blipFill rotWithShape="1">
          <a:blip r:embed="rId2">
            <a:extLst>
              <a:ext uri="{28A0092B-C50C-407E-A947-70E740481C1C}">
                <a14:useLocalDpi xmlns:a14="http://schemas.microsoft.com/office/drawing/2010/main" val="0"/>
              </a:ext>
            </a:extLst>
          </a:blip>
          <a:srcRect l="3972" t="3020" r="4465" b="3521"/>
          <a:stretch/>
        </p:blipFill>
        <p:spPr bwMode="auto">
          <a:xfrm>
            <a:off x="323528" y="2348880"/>
            <a:ext cx="3888432" cy="39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İtfaiyeci</a:t>
            </a:r>
            <a:endParaRPr lang="tr-TR" dirty="0"/>
          </a:p>
        </p:txBody>
      </p:sp>
      <p:sp>
        <p:nvSpPr>
          <p:cNvPr id="4" name="İçerik Yer Tutucusu 3"/>
          <p:cNvSpPr>
            <a:spLocks noGrp="1"/>
          </p:cNvSpPr>
          <p:nvPr>
            <p:ph sz="quarter" idx="2"/>
          </p:nvPr>
        </p:nvSpPr>
        <p:spPr/>
        <p:txBody>
          <a:bodyPr/>
          <a:lstStyle/>
          <a:p>
            <a:r>
              <a:rPr lang="tr-TR" dirty="0" smtClean="0"/>
              <a:t>Çıkan yangınları söndürürler, içeride mahsur kalan insanları ve diğer canlıları kurtarırlar.</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3888432" cy="388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1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Marangoz</a:t>
            </a:r>
            <a:endParaRPr lang="tr-TR" dirty="0"/>
          </a:p>
        </p:txBody>
      </p:sp>
      <p:sp>
        <p:nvSpPr>
          <p:cNvPr id="4" name="İçerik Yer Tutucusu 3"/>
          <p:cNvSpPr>
            <a:spLocks noGrp="1"/>
          </p:cNvSpPr>
          <p:nvPr>
            <p:ph sz="quarter" idx="2"/>
          </p:nvPr>
        </p:nvSpPr>
        <p:spPr/>
        <p:txBody>
          <a:bodyPr/>
          <a:lstStyle/>
          <a:p>
            <a:r>
              <a:rPr lang="tr-TR" dirty="0" smtClean="0"/>
              <a:t>Ağaç işleri ile uğraşırlar. Evde veya dışarıda kullandığımız çoğu eşyayı ve malzemeyi marangozlar yapar.</a:t>
            </a:r>
            <a:endParaRPr lang="tr-TR" dirty="0"/>
          </a:p>
        </p:txBody>
      </p:sp>
      <p:pic>
        <p:nvPicPr>
          <p:cNvPr id="13314" name="Picture 2" descr="https://static.vecteezy.com/system/resources/previews/002/617/479/original/little-cartoon-carpenter-working-with-woods-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060848"/>
            <a:ext cx="4032447"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Demirci / Kaynakçı</a:t>
            </a:r>
            <a:endParaRPr lang="tr-TR" dirty="0"/>
          </a:p>
        </p:txBody>
      </p:sp>
      <p:sp>
        <p:nvSpPr>
          <p:cNvPr id="4" name="İçerik Yer Tutucusu 3"/>
          <p:cNvSpPr>
            <a:spLocks noGrp="1"/>
          </p:cNvSpPr>
          <p:nvPr>
            <p:ph sz="quarter" idx="2"/>
          </p:nvPr>
        </p:nvSpPr>
        <p:spPr/>
        <p:txBody>
          <a:bodyPr/>
          <a:lstStyle/>
          <a:p>
            <a:r>
              <a:rPr lang="tr-TR" dirty="0" smtClean="0"/>
              <a:t>Genellikle inşaatlarda veya şantiyelerde demire şekil verme, birleştirme, ekleme vb. işlerle uğraşırlar. </a:t>
            </a:r>
            <a:endParaRPr lang="tr-TR" dirty="0"/>
          </a:p>
        </p:txBody>
      </p:sp>
      <p:pic>
        <p:nvPicPr>
          <p:cNvPr id="14338" name="Picture 2" descr="https://img.freepik.com/free-vector/hand-drawn-welder-cartoon-illustration_52683-137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36" y="2204863"/>
            <a:ext cx="3810407" cy="381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Terzi</a:t>
            </a:r>
            <a:endParaRPr lang="tr-TR" dirty="0"/>
          </a:p>
        </p:txBody>
      </p:sp>
      <p:sp>
        <p:nvSpPr>
          <p:cNvPr id="4" name="İçerik Yer Tutucusu 3"/>
          <p:cNvSpPr>
            <a:spLocks noGrp="1"/>
          </p:cNvSpPr>
          <p:nvPr>
            <p:ph sz="quarter" idx="2"/>
          </p:nvPr>
        </p:nvSpPr>
        <p:spPr/>
        <p:txBody>
          <a:bodyPr/>
          <a:lstStyle/>
          <a:p>
            <a:r>
              <a:rPr lang="tr-TR" dirty="0" smtClean="0"/>
              <a:t>Çeşitli kumaşlarla kadın veya erkek elbisesi ve diğer tekstil ürünlerini üretirler. Ayrıca elbiselerimizin yırtık veya sökük yerlerinin tamirini de sağlarlar.</a:t>
            </a:r>
            <a:endParaRPr lang="tr-TR" dirty="0"/>
          </a:p>
        </p:txBody>
      </p:sp>
      <p:pic>
        <p:nvPicPr>
          <p:cNvPr id="15362" name="Picture 2" descr="https://media.istockphoto.com/id/1298327355/vector/female-at-home-sewing-clothes-flat-design-illustration-vector.jpg?s=612x612&amp;w=0&amp;k=20&amp;c=XYENusKNDPSrsCevO8e18bhUQWB8tqDrcfntPgrtpEk="/>
          <p:cNvPicPr>
            <a:picLocks noChangeAspect="1" noChangeArrowheads="1"/>
          </p:cNvPicPr>
          <p:nvPr/>
        </p:nvPicPr>
        <p:blipFill rotWithShape="1">
          <a:blip r:embed="rId2">
            <a:extLst>
              <a:ext uri="{28A0092B-C50C-407E-A947-70E740481C1C}">
                <a14:useLocalDpi xmlns:a14="http://schemas.microsoft.com/office/drawing/2010/main" val="0"/>
              </a:ext>
            </a:extLst>
          </a:blip>
          <a:srcRect l="3515" r="3072"/>
          <a:stretch/>
        </p:blipFill>
        <p:spPr bwMode="auto">
          <a:xfrm>
            <a:off x="179513" y="2276873"/>
            <a:ext cx="396548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Kuaför / Berber</a:t>
            </a:r>
            <a:endParaRPr lang="tr-TR" dirty="0"/>
          </a:p>
        </p:txBody>
      </p:sp>
      <p:sp>
        <p:nvSpPr>
          <p:cNvPr id="4" name="İçerik Yer Tutucusu 3"/>
          <p:cNvSpPr>
            <a:spLocks noGrp="1"/>
          </p:cNvSpPr>
          <p:nvPr>
            <p:ph sz="quarter" idx="2"/>
          </p:nvPr>
        </p:nvSpPr>
        <p:spPr/>
        <p:txBody>
          <a:bodyPr/>
          <a:lstStyle/>
          <a:p>
            <a:r>
              <a:rPr lang="tr-TR" dirty="0" smtClean="0"/>
              <a:t>Saçlarımızın kesim, bakım ve diğer işleriyle ilgilenen kişilerdir.</a:t>
            </a:r>
            <a:endParaRPr lang="tr-TR" dirty="0"/>
          </a:p>
        </p:txBody>
      </p:sp>
      <p:pic>
        <p:nvPicPr>
          <p:cNvPr id="16386" name="Picture 2" descr="https://img.freepik.com/free-vector/hand-drawn-hairdresser-cartoon-illustration_23-2151046697.jpg?size=338&amp;ext=jpg&amp;ga=GA1.1.2008272138.1722729600&amp;semt=ais_hyb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3816424"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Meslek Nedir?</a:t>
            </a:r>
            <a:endParaRPr lang="tr-TR" dirty="0"/>
          </a:p>
        </p:txBody>
      </p:sp>
      <p:sp>
        <p:nvSpPr>
          <p:cNvPr id="3" name="İçerik Yer Tutucusu 2"/>
          <p:cNvSpPr>
            <a:spLocks noGrp="1"/>
          </p:cNvSpPr>
          <p:nvPr>
            <p:ph sz="quarter" idx="1"/>
          </p:nvPr>
        </p:nvSpPr>
        <p:spPr/>
        <p:txBody>
          <a:bodyPr>
            <a:normAutofit/>
          </a:bodyPr>
          <a:lstStyle/>
          <a:p>
            <a:r>
              <a:rPr lang="tr-TR" dirty="0" smtClean="0"/>
              <a:t>Kişilerin belli bir eğitimle kazandığı bilgi ve becerileri insanlara bir ürün üretmek veya hizmet vererek kullandığı ve karşılığında geçimini sağlayabildiği iş/etkinliklere meslek diyoruz.</a:t>
            </a:r>
          </a:p>
          <a:p>
            <a:r>
              <a:rPr lang="tr-TR" dirty="0" smtClean="0"/>
              <a:t>Çevremizde çoğu insanın belli meslekler yaptığını görüyoruz, bu mesleklerden biz de faydalanıyoruz. Aklınıza gelenleri bizimle paylaşır mısınız? (</a:t>
            </a:r>
            <a:r>
              <a:rPr lang="tr-TR" dirty="0" err="1" smtClean="0"/>
              <a:t>Örn</a:t>
            </a:r>
            <a:r>
              <a:rPr lang="tr-TR" dirty="0" smtClean="0"/>
              <a:t>; doktor bizi tedavi ediyor, polis bizi koruyor vb.)</a:t>
            </a:r>
            <a:endParaRPr lang="tr-TR" dirty="0"/>
          </a:p>
        </p:txBody>
      </p:sp>
    </p:spTree>
    <p:extLst>
      <p:ext uri="{BB962C8B-B14F-4D97-AF65-F5344CB8AC3E}">
        <p14:creationId xmlns:p14="http://schemas.microsoft.com/office/powerpoint/2010/main" val="150685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Tamirci</a:t>
            </a:r>
            <a:endParaRPr lang="tr-TR" dirty="0"/>
          </a:p>
        </p:txBody>
      </p:sp>
      <p:sp>
        <p:nvSpPr>
          <p:cNvPr id="4" name="İçerik Yer Tutucusu 3"/>
          <p:cNvSpPr>
            <a:spLocks noGrp="1"/>
          </p:cNvSpPr>
          <p:nvPr>
            <p:ph sz="quarter" idx="2"/>
          </p:nvPr>
        </p:nvSpPr>
        <p:spPr/>
        <p:txBody>
          <a:bodyPr/>
          <a:lstStyle/>
          <a:p>
            <a:r>
              <a:rPr lang="tr-TR" dirty="0" smtClean="0"/>
              <a:t>Evimizde veya dışarıda kullandığımız çoğu eşyanın veya aracın (araba</a:t>
            </a:r>
            <a:r>
              <a:rPr lang="tr-TR" dirty="0"/>
              <a:t>, beyaz eşya vb</a:t>
            </a:r>
            <a:r>
              <a:rPr lang="tr-TR" dirty="0" smtClean="0"/>
              <a:t>.) tamirini yapan kimselerdir. </a:t>
            </a:r>
            <a:endParaRPr lang="tr-TR"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104456"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0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Temizlik Görevlisi</a:t>
            </a:r>
            <a:endParaRPr lang="tr-TR" dirty="0"/>
          </a:p>
        </p:txBody>
      </p:sp>
      <p:sp>
        <p:nvSpPr>
          <p:cNvPr id="4" name="İçerik Yer Tutucusu 3"/>
          <p:cNvSpPr>
            <a:spLocks noGrp="1"/>
          </p:cNvSpPr>
          <p:nvPr>
            <p:ph sz="quarter" idx="2"/>
          </p:nvPr>
        </p:nvSpPr>
        <p:spPr/>
        <p:txBody>
          <a:bodyPr/>
          <a:lstStyle/>
          <a:p>
            <a:r>
              <a:rPr lang="tr-TR" dirty="0" smtClean="0"/>
              <a:t>Gittiğimiz yerlerde (okul, devlet kurumu, </a:t>
            </a:r>
            <a:r>
              <a:rPr lang="tr-TR" dirty="0" err="1" smtClean="0"/>
              <a:t>avm</a:t>
            </a:r>
            <a:r>
              <a:rPr lang="tr-TR" dirty="0" smtClean="0"/>
              <a:t> vb.) binaların temizliği ve düzenliliğinden sorumlu kişilerdir. </a:t>
            </a:r>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4864"/>
            <a:ext cx="4139952" cy="3311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7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Sanatçı / Ressam / Şarkıcı</a:t>
            </a:r>
            <a:endParaRPr lang="tr-TR" dirty="0"/>
          </a:p>
        </p:txBody>
      </p:sp>
      <p:sp>
        <p:nvSpPr>
          <p:cNvPr id="4" name="İçerik Yer Tutucusu 3"/>
          <p:cNvSpPr>
            <a:spLocks noGrp="1"/>
          </p:cNvSpPr>
          <p:nvPr>
            <p:ph sz="quarter" idx="2"/>
          </p:nvPr>
        </p:nvSpPr>
        <p:spPr/>
        <p:txBody>
          <a:bodyPr/>
          <a:lstStyle/>
          <a:p>
            <a:r>
              <a:rPr lang="tr-TR" dirty="0" smtClean="0"/>
              <a:t>Dinlediğimiz şarkıları, evimizde bulunan resimleri, izlediğimiz filmleri yapan kişilerdir. Profesyonel bir şekilde sanatlarını icra ederek geçimlerini sağlarlar.</a:t>
            </a:r>
            <a:endParaRPr lang="tr-TR" dirty="0"/>
          </a:p>
        </p:txBody>
      </p:sp>
      <p:pic>
        <p:nvPicPr>
          <p:cNvPr id="19458" name="Picture 2" descr="https://img.freepik.com/free-vector/street-musician-people-band-vector-illustration-man-singer-with-guitar-woman-flute-player-concert-performance-isolated-cartoon-clipart-money-hat-artist-performer-festival-entertainment_107791-22217.jpg"/>
          <p:cNvPicPr>
            <a:picLocks noChangeAspect="1" noChangeArrowheads="1"/>
          </p:cNvPicPr>
          <p:nvPr/>
        </p:nvPicPr>
        <p:blipFill rotWithShape="1">
          <a:blip r:embed="rId2">
            <a:extLst>
              <a:ext uri="{28A0092B-C50C-407E-A947-70E740481C1C}">
                <a14:useLocalDpi xmlns:a14="http://schemas.microsoft.com/office/drawing/2010/main" val="0"/>
              </a:ext>
            </a:extLst>
          </a:blip>
          <a:srcRect b="13318"/>
          <a:stretch/>
        </p:blipFill>
        <p:spPr bwMode="auto">
          <a:xfrm>
            <a:off x="141472" y="2420888"/>
            <a:ext cx="4070488"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Tesisatçı</a:t>
            </a:r>
            <a:endParaRPr lang="tr-TR" dirty="0"/>
          </a:p>
        </p:txBody>
      </p:sp>
      <p:sp>
        <p:nvSpPr>
          <p:cNvPr id="4" name="İçerik Yer Tutucusu 3"/>
          <p:cNvSpPr>
            <a:spLocks noGrp="1"/>
          </p:cNvSpPr>
          <p:nvPr>
            <p:ph sz="quarter" idx="2"/>
          </p:nvPr>
        </p:nvSpPr>
        <p:spPr/>
        <p:txBody>
          <a:bodyPr/>
          <a:lstStyle/>
          <a:p>
            <a:r>
              <a:rPr lang="tr-TR" dirty="0" smtClean="0"/>
              <a:t>Evimizin su, elektrik, doğalgaz vb. sistemleri ile ilgilenen, onarımını ve bakımını yapan kimselerdir.</a:t>
            </a:r>
            <a:endParaRPr lang="tr-TR" dirty="0"/>
          </a:p>
        </p:txBody>
      </p:sp>
      <p:pic>
        <p:nvPicPr>
          <p:cNvPr id="1028" name="Picture 4" descr="https://img.freepik.com/free-vector/young-plumber-man-with-object-element-service_24797-1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054252" cy="405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quarter" idx="1"/>
          </p:nvPr>
        </p:nvSpPr>
        <p:spPr/>
        <p:txBody>
          <a:bodyPr/>
          <a:lstStyle/>
          <a:p>
            <a:r>
              <a:rPr lang="tr-TR" dirty="0" smtClean="0"/>
              <a:t>Sizin çevrenizde başka hangi meslekler var?</a:t>
            </a:r>
          </a:p>
          <a:p>
            <a:r>
              <a:rPr lang="tr-TR" dirty="0" smtClean="0"/>
              <a:t>Bu meslekler hakkında neler biliyorsunuz?</a:t>
            </a:r>
            <a:endParaRPr lang="tr-TR" dirty="0"/>
          </a:p>
        </p:txBody>
      </p:sp>
    </p:spTree>
    <p:extLst>
      <p:ext uri="{BB962C8B-B14F-4D97-AF65-F5344CB8AC3E}">
        <p14:creationId xmlns:p14="http://schemas.microsoft.com/office/powerpoint/2010/main" val="215559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Meslek Seçimi Nasıl Olur?</a:t>
            </a:r>
            <a:endParaRPr lang="tr-TR" dirty="0"/>
          </a:p>
        </p:txBody>
      </p:sp>
      <p:sp>
        <p:nvSpPr>
          <p:cNvPr id="3" name="İçerik Yer Tutucusu 2"/>
          <p:cNvSpPr>
            <a:spLocks noGrp="1"/>
          </p:cNvSpPr>
          <p:nvPr>
            <p:ph sz="quarter" idx="1"/>
          </p:nvPr>
        </p:nvSpPr>
        <p:spPr/>
        <p:txBody>
          <a:bodyPr>
            <a:normAutofit/>
          </a:bodyPr>
          <a:lstStyle/>
          <a:p>
            <a:r>
              <a:rPr lang="tr-TR" dirty="0" smtClean="0"/>
              <a:t>Meslek seçimi kişinin kendi ilgilerine, becerilerine, yeteneklerine, kişilik özelliklerine uygun olmalıdır. Elbette ilkokul düzeyi bu tür bilgilerin netleşmesi için erkendir. Ancak ileride kendinize soracağınız bazı sorular bu konularda sizlere yardımcı olabilir.</a:t>
            </a:r>
          </a:p>
        </p:txBody>
      </p:sp>
    </p:spTree>
    <p:extLst>
      <p:ext uri="{BB962C8B-B14F-4D97-AF65-F5344CB8AC3E}">
        <p14:creationId xmlns:p14="http://schemas.microsoft.com/office/powerpoint/2010/main" val="568906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067725" cy="46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ulut Belirtme Çizgisi 6"/>
          <p:cNvSpPr/>
          <p:nvPr/>
        </p:nvSpPr>
        <p:spPr>
          <a:xfrm>
            <a:off x="4641507" y="950573"/>
            <a:ext cx="2592288" cy="1872208"/>
          </a:xfrm>
          <a:prstGeom prst="cloudCallout">
            <a:avLst>
              <a:gd name="adj1" fmla="val -34690"/>
              <a:gd name="adj2" fmla="val 61918"/>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ulut Belirtme Çizgisi 8"/>
          <p:cNvSpPr/>
          <p:nvPr/>
        </p:nvSpPr>
        <p:spPr>
          <a:xfrm>
            <a:off x="251520" y="428803"/>
            <a:ext cx="2592288" cy="1992418"/>
          </a:xfrm>
          <a:prstGeom prst="cloudCallout">
            <a:avLst>
              <a:gd name="adj1" fmla="val 28719"/>
              <a:gd name="adj2" fmla="val 8431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Bulut Belirtme Çizgisi 9"/>
          <p:cNvSpPr/>
          <p:nvPr/>
        </p:nvSpPr>
        <p:spPr>
          <a:xfrm>
            <a:off x="251520" y="3237570"/>
            <a:ext cx="2592288" cy="1872208"/>
          </a:xfrm>
          <a:prstGeom prst="cloudCallout">
            <a:avLst>
              <a:gd name="adj1" fmla="val 54754"/>
              <a:gd name="adj2" fmla="val 60755"/>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693282" y="3645024"/>
            <a:ext cx="1708764" cy="1200329"/>
          </a:xfrm>
          <a:prstGeom prst="rect">
            <a:avLst/>
          </a:prstGeom>
        </p:spPr>
        <p:txBody>
          <a:bodyPr wrap="square">
            <a:spAutoFit/>
          </a:bodyPr>
          <a:lstStyle/>
          <a:p>
            <a:r>
              <a:rPr lang="tr-TR" dirty="0"/>
              <a:t>En çok neyi yapmaktan zevk alıyorum?</a:t>
            </a:r>
          </a:p>
        </p:txBody>
      </p:sp>
      <p:sp>
        <p:nvSpPr>
          <p:cNvPr id="11" name="Dikdörtgen 10"/>
          <p:cNvSpPr/>
          <p:nvPr/>
        </p:nvSpPr>
        <p:spPr>
          <a:xfrm>
            <a:off x="2299455" y="2306761"/>
            <a:ext cx="2286000" cy="830997"/>
          </a:xfrm>
          <a:prstGeom prst="rect">
            <a:avLst/>
          </a:prstGeom>
        </p:spPr>
        <p:txBody>
          <a:bodyPr wrap="square">
            <a:spAutoFit/>
          </a:bodyPr>
          <a:lstStyle/>
          <a:p>
            <a:r>
              <a:rPr lang="tr-TR" sz="1600" dirty="0"/>
              <a:t>Ben nasıl birisiyim? Sevdiğim/sevmediğim şeyler neler?</a:t>
            </a:r>
          </a:p>
        </p:txBody>
      </p:sp>
      <p:sp>
        <p:nvSpPr>
          <p:cNvPr id="12" name="Dikdörtgen 11"/>
          <p:cNvSpPr/>
          <p:nvPr/>
        </p:nvSpPr>
        <p:spPr>
          <a:xfrm>
            <a:off x="269776" y="1132624"/>
            <a:ext cx="2574032" cy="584775"/>
          </a:xfrm>
          <a:prstGeom prst="rect">
            <a:avLst/>
          </a:prstGeom>
        </p:spPr>
        <p:txBody>
          <a:bodyPr wrap="square">
            <a:spAutoFit/>
          </a:bodyPr>
          <a:lstStyle/>
          <a:p>
            <a:r>
              <a:rPr lang="tr-TR" sz="1600" dirty="0"/>
              <a:t>Yapabildiğim/yapmakta iyi olduğum şeyler neler?</a:t>
            </a:r>
          </a:p>
        </p:txBody>
      </p:sp>
      <p:sp>
        <p:nvSpPr>
          <p:cNvPr id="13" name="Dikdörtgen 12"/>
          <p:cNvSpPr/>
          <p:nvPr/>
        </p:nvSpPr>
        <p:spPr>
          <a:xfrm>
            <a:off x="4902663" y="1425012"/>
            <a:ext cx="2069976" cy="923330"/>
          </a:xfrm>
          <a:prstGeom prst="rect">
            <a:avLst/>
          </a:prstGeom>
        </p:spPr>
        <p:txBody>
          <a:bodyPr wrap="square">
            <a:spAutoFit/>
          </a:bodyPr>
          <a:lstStyle/>
          <a:p>
            <a:r>
              <a:rPr lang="tr-TR" dirty="0"/>
              <a:t>Nasıl bir işte daha rahat/mutlu hissediyorum?</a:t>
            </a:r>
          </a:p>
        </p:txBody>
      </p:sp>
      <p:sp>
        <p:nvSpPr>
          <p:cNvPr id="15" name="Bulut Belirtme Çizgisi 14"/>
          <p:cNvSpPr/>
          <p:nvPr/>
        </p:nvSpPr>
        <p:spPr>
          <a:xfrm>
            <a:off x="6090050" y="2822780"/>
            <a:ext cx="2730421" cy="2190395"/>
          </a:xfrm>
          <a:prstGeom prst="cloudCallout">
            <a:avLst>
              <a:gd name="adj1" fmla="val -50647"/>
              <a:gd name="adj2" fmla="val 51154"/>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263461" y="3527343"/>
            <a:ext cx="2386347" cy="646331"/>
          </a:xfrm>
          <a:prstGeom prst="rect">
            <a:avLst/>
          </a:prstGeom>
        </p:spPr>
        <p:txBody>
          <a:bodyPr wrap="square">
            <a:spAutoFit/>
          </a:bodyPr>
          <a:lstStyle/>
          <a:p>
            <a:r>
              <a:rPr lang="tr-TR" dirty="0"/>
              <a:t>10 yıl sonra kendimi nerede görüyorum?</a:t>
            </a:r>
          </a:p>
        </p:txBody>
      </p:sp>
    </p:spTree>
    <p:extLst>
      <p:ext uri="{BB962C8B-B14F-4D97-AF65-F5344CB8AC3E}">
        <p14:creationId xmlns:p14="http://schemas.microsoft.com/office/powerpoint/2010/main" val="4003375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Meslekleri Tanıyalım</a:t>
            </a:r>
            <a:endParaRPr lang="tr-TR" dirty="0"/>
          </a:p>
        </p:txBody>
      </p:sp>
      <p:sp>
        <p:nvSpPr>
          <p:cNvPr id="4" name="İçerik Yer Tutucusu 3"/>
          <p:cNvSpPr>
            <a:spLocks noGrp="1"/>
          </p:cNvSpPr>
          <p:nvPr>
            <p:ph sz="quarter" idx="1"/>
          </p:nvPr>
        </p:nvSpPr>
        <p:spPr/>
        <p:txBody>
          <a:bodyPr/>
          <a:lstStyle/>
          <a:p>
            <a:r>
              <a:rPr lang="tr-TR" dirty="0" smtClean="0"/>
              <a:t>Doktor</a:t>
            </a:r>
            <a:endParaRPr lang="tr-TR" dirty="0"/>
          </a:p>
        </p:txBody>
      </p:sp>
      <p:sp>
        <p:nvSpPr>
          <p:cNvPr id="5" name="İçerik Yer Tutucusu 4"/>
          <p:cNvSpPr>
            <a:spLocks noGrp="1"/>
          </p:cNvSpPr>
          <p:nvPr>
            <p:ph sz="quarter" idx="2"/>
          </p:nvPr>
        </p:nvSpPr>
        <p:spPr/>
        <p:txBody>
          <a:bodyPr/>
          <a:lstStyle/>
          <a:p>
            <a:r>
              <a:rPr lang="tr-TR" dirty="0" smtClean="0"/>
              <a:t>Hasta olduğumuzda bizimle ilgilenir, gerekli müdahaleleri ve tedaviyi yapar, sağlığımızı takip eder.</a:t>
            </a:r>
            <a:endParaRPr lang="tr-TR" dirty="0"/>
          </a:p>
        </p:txBody>
      </p:sp>
      <p:pic>
        <p:nvPicPr>
          <p:cNvPr id="6" name="Picture 2" descr="https://img.freepik.com/free-vector/hand-drawn-doctor-cartoon-illustration_23-2150680327.jpg"/>
          <p:cNvPicPr>
            <a:picLocks noChangeAspect="1" noChangeArrowheads="1"/>
          </p:cNvPicPr>
          <p:nvPr/>
        </p:nvPicPr>
        <p:blipFill rotWithShape="1">
          <a:blip r:embed="rId2">
            <a:extLst>
              <a:ext uri="{28A0092B-C50C-407E-A947-70E740481C1C}">
                <a14:useLocalDpi xmlns:a14="http://schemas.microsoft.com/office/drawing/2010/main" val="0"/>
              </a:ext>
            </a:extLst>
          </a:blip>
          <a:srcRect l="7561" t="3527" r="10487"/>
          <a:stretch/>
        </p:blipFill>
        <p:spPr bwMode="auto">
          <a:xfrm>
            <a:off x="395536" y="2060847"/>
            <a:ext cx="3600400" cy="423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5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Hemşire</a:t>
            </a:r>
            <a:endParaRPr lang="tr-TR" dirty="0"/>
          </a:p>
        </p:txBody>
      </p:sp>
      <p:sp>
        <p:nvSpPr>
          <p:cNvPr id="4" name="İçerik Yer Tutucusu 3"/>
          <p:cNvSpPr>
            <a:spLocks noGrp="1"/>
          </p:cNvSpPr>
          <p:nvPr>
            <p:ph sz="quarter" idx="2"/>
          </p:nvPr>
        </p:nvSpPr>
        <p:spPr/>
        <p:txBody>
          <a:bodyPr/>
          <a:lstStyle/>
          <a:p>
            <a:r>
              <a:rPr lang="tr-TR" dirty="0" smtClean="0"/>
              <a:t>Doktorun ve bizlerin yardımcılarıdır. Sağlığımıza kavuşmamızda doktorla birlikte bizlere yardımcı olurlar.</a:t>
            </a:r>
            <a:endParaRPr lang="tr-TR" dirty="0"/>
          </a:p>
        </p:txBody>
      </p:sp>
      <p:pic>
        <p:nvPicPr>
          <p:cNvPr id="2050" name="Picture 2" descr="https://img.freepik.com/premium-vector/cute-cartoon-nurse-vector-icon-illustration_97462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672408"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51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Diş Hekimi</a:t>
            </a:r>
            <a:endParaRPr lang="tr-TR" dirty="0"/>
          </a:p>
        </p:txBody>
      </p:sp>
      <p:sp>
        <p:nvSpPr>
          <p:cNvPr id="4" name="İçerik Yer Tutucusu 3"/>
          <p:cNvSpPr>
            <a:spLocks noGrp="1"/>
          </p:cNvSpPr>
          <p:nvPr>
            <p:ph sz="quarter" idx="2"/>
          </p:nvPr>
        </p:nvSpPr>
        <p:spPr/>
        <p:txBody>
          <a:bodyPr/>
          <a:lstStyle/>
          <a:p>
            <a:r>
              <a:rPr lang="tr-TR" dirty="0" smtClean="0"/>
              <a:t>Dişlerimizle ilgili bir rahatsızlığımız olduğunda başvururuz. Dişlerimizin sağlıklı olmasını sağlarlar.</a:t>
            </a:r>
            <a:endParaRPr lang="tr-TR" dirty="0"/>
          </a:p>
        </p:txBody>
      </p:sp>
      <p:pic>
        <p:nvPicPr>
          <p:cNvPr id="4098" name="Picture 2" descr="https://img.freepik.com/free-vector/dentist-examining-patient-teeth_1308-93749.jpg"/>
          <p:cNvPicPr>
            <a:picLocks noChangeAspect="1" noChangeArrowheads="1"/>
          </p:cNvPicPr>
          <p:nvPr/>
        </p:nvPicPr>
        <p:blipFill rotWithShape="1">
          <a:blip r:embed="rId2">
            <a:extLst>
              <a:ext uri="{28A0092B-C50C-407E-A947-70E740481C1C}">
                <a14:useLocalDpi xmlns:a14="http://schemas.microsoft.com/office/drawing/2010/main" val="0"/>
              </a:ext>
            </a:extLst>
          </a:blip>
          <a:srcRect r="13889"/>
          <a:stretch/>
        </p:blipFill>
        <p:spPr bwMode="auto">
          <a:xfrm>
            <a:off x="323528" y="2348880"/>
            <a:ext cx="3715608"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Öğretmen</a:t>
            </a:r>
            <a:endParaRPr lang="tr-TR" dirty="0"/>
          </a:p>
        </p:txBody>
      </p:sp>
      <p:sp>
        <p:nvSpPr>
          <p:cNvPr id="4" name="İçerik Yer Tutucusu 3"/>
          <p:cNvSpPr>
            <a:spLocks noGrp="1"/>
          </p:cNvSpPr>
          <p:nvPr>
            <p:ph sz="quarter" idx="2"/>
          </p:nvPr>
        </p:nvSpPr>
        <p:spPr/>
        <p:txBody>
          <a:bodyPr/>
          <a:lstStyle/>
          <a:p>
            <a:r>
              <a:rPr lang="tr-TR" dirty="0" smtClean="0"/>
              <a:t>Bizlere çeşitli bilgi ve beceri kazandırmak için çabalarlar. Öğrencileri belli kurallar çerçevesinde hayata hazırlamakla görevlidirler.</a:t>
            </a:r>
            <a:endParaRPr lang="tr-TR"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358839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1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Polis</a:t>
            </a:r>
            <a:endParaRPr lang="tr-TR" dirty="0"/>
          </a:p>
        </p:txBody>
      </p:sp>
      <p:sp>
        <p:nvSpPr>
          <p:cNvPr id="4" name="İçerik Yer Tutucusu 3"/>
          <p:cNvSpPr>
            <a:spLocks noGrp="1"/>
          </p:cNvSpPr>
          <p:nvPr>
            <p:ph sz="quarter" idx="2"/>
          </p:nvPr>
        </p:nvSpPr>
        <p:spPr/>
        <p:txBody>
          <a:bodyPr/>
          <a:lstStyle/>
          <a:p>
            <a:r>
              <a:rPr lang="tr-TR" dirty="0" smtClean="0"/>
              <a:t>Suçla ve suçlu insanlarla mücadele ederler. Bulunduğumuz bölgede huzuru ve güvenliği korumak için çabalarlar.</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38164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Özel 1">
      <a:majorFont>
        <a:latin typeface="Gabriola"/>
        <a:ea typeface=""/>
        <a:cs typeface=""/>
      </a:majorFont>
      <a:minorFont>
        <a:latin typeface="Comic Sans MS"/>
        <a:ea typeface=""/>
        <a:cs typeface=""/>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307</TotalTime>
  <Words>515</Words>
  <Application>Microsoft Office PowerPoint</Application>
  <PresentationFormat>Ekran Gösterisi (4:3)</PresentationFormat>
  <Paragraphs>56</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Comic Sans MS</vt:lpstr>
      <vt:lpstr>Gabriola</vt:lpstr>
      <vt:lpstr>Wingdings</vt:lpstr>
      <vt:lpstr>Wingdings 2</vt:lpstr>
      <vt:lpstr>Cumba</vt:lpstr>
      <vt:lpstr>YÜREĞİR  REHBERLİK VE ARAŞTIRMA MERKEZİ</vt:lpstr>
      <vt:lpstr>Meslek Nedir?</vt:lpstr>
      <vt:lpstr>Meslek Seçimi Nasıl Olur?</vt:lpstr>
      <vt:lpstr>PowerPoint Sunusu</vt:lpstr>
      <vt:lpstr>Meslekleri Tanıyalım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Yüreğir  Rehberlik ve Araştırma Merkezi</dc:title>
  <dc:creator>rhbrlk</dc:creator>
  <cp:lastModifiedBy>lenovo</cp:lastModifiedBy>
  <cp:revision>14</cp:revision>
  <dcterms:created xsi:type="dcterms:W3CDTF">2024-08-06T11:45:56Z</dcterms:created>
  <dcterms:modified xsi:type="dcterms:W3CDTF">2024-08-15T13:02:04Z</dcterms:modified>
</cp:coreProperties>
</file>