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58" r:id="rId5"/>
    <p:sldId id="259" r:id="rId6"/>
    <p:sldId id="272" r:id="rId7"/>
    <p:sldId id="273" r:id="rId8"/>
    <p:sldId id="274" r:id="rId9"/>
    <p:sldId id="275" r:id="rId10"/>
    <p:sldId id="260" r:id="rId11"/>
    <p:sldId id="276" r:id="rId12"/>
    <p:sldId id="261" r:id="rId13"/>
    <p:sldId id="277" r:id="rId14"/>
    <p:sldId id="262" r:id="rId15"/>
    <p:sldId id="263"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pieChart>
        <c:varyColors val="1"/>
        <c:ser>
          <c:idx val="0"/>
          <c:order val="0"/>
          <c:tx>
            <c:strRef>
              <c:f>Sayfa1!$B$1</c:f>
              <c:strCache>
                <c:ptCount val="1"/>
                <c:pt idx="0">
                  <c:v>İletişimde En Çok Hangisini Kullanırız?</c:v>
                </c:pt>
              </c:strCache>
            </c:strRef>
          </c:tx>
          <c:dPt>
            <c:idx val="0"/>
            <c:bubble3D val="0"/>
            <c:spPr>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1C3-46B5-BF6D-955063F8FED5}"/>
              </c:ext>
            </c:extLst>
          </c:dPt>
          <c:dPt>
            <c:idx val="1"/>
            <c:bubble3D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1C3-46B5-BF6D-955063F8FED5}"/>
              </c:ext>
            </c:extLst>
          </c:dPt>
          <c:dPt>
            <c:idx val="2"/>
            <c:bubble3D val="0"/>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1C3-46B5-BF6D-955063F8FED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Sayfa1!$A$2:$A$4</c:f>
              <c:strCache>
                <c:ptCount val="3"/>
                <c:pt idx="0">
                  <c:v>Sözcükler</c:v>
                </c:pt>
                <c:pt idx="1">
                  <c:v>Ses Tonu</c:v>
                </c:pt>
                <c:pt idx="2">
                  <c:v>Beden Dili</c:v>
                </c:pt>
              </c:strCache>
            </c:strRef>
          </c:cat>
          <c:val>
            <c:numRef>
              <c:f>Sayfa1!$B$2:$B$4</c:f>
              <c:numCache>
                <c:formatCode>General</c:formatCode>
                <c:ptCount val="3"/>
                <c:pt idx="0">
                  <c:v>11</c:v>
                </c:pt>
                <c:pt idx="1">
                  <c:v>27</c:v>
                </c:pt>
                <c:pt idx="2">
                  <c:v>58</c:v>
                </c:pt>
              </c:numCache>
            </c:numRef>
          </c:val>
          <c:extLst>
            <c:ext xmlns:c16="http://schemas.microsoft.com/office/drawing/2014/chart" uri="{C3380CC4-5D6E-409C-BE32-E72D297353CC}">
              <c16:uniqueId val="{00000000-CA01-4F20-AD42-A2C92F2E2C4D}"/>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255346" y="2750337"/>
            <a:ext cx="1171888" cy="1356442"/>
          </a:xfrm>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152219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309"/>
            <a:ext cx="1154151" cy="1090789"/>
          </a:xfrm>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349162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615"/>
            <a:ext cx="1154151" cy="1090789"/>
          </a:xfrm>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260799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941D8197-E4CD-49BB-91A8-E7FEA6B2453F}" type="slidenum">
              <a:rPr lang="tr-TR" smtClean="0"/>
              <a:pPr/>
              <a:t>‹#›</a:t>
            </a:fld>
            <a:endParaRPr lang="tr-T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03885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2100122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63134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5399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2740630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B5DA49E-1675-4421-88C7-0E51FE8EE622}" type="datetimeFigureOut">
              <a:rPr lang="tr-TR" smtClean="0"/>
              <a:pPr/>
              <a:t>15.08.2024</a:t>
            </a:fld>
            <a:endParaRPr lang="tr-TR"/>
          </a:p>
        </p:txBody>
      </p:sp>
      <p:sp>
        <p:nvSpPr>
          <p:cNvPr id="5" name="Footer Placeholder 4"/>
          <p:cNvSpPr>
            <a:spLocks noGrp="1"/>
          </p:cNvSpPr>
          <p:nvPr>
            <p:ph type="ftr" sz="quarter" idx="11"/>
          </p:nvPr>
        </p:nvSpPr>
        <p:spPr>
          <a:xfrm>
            <a:off x="680321" y="5936188"/>
            <a:ext cx="6126805" cy="365125"/>
          </a:xfrm>
        </p:spPr>
        <p:txBody>
          <a:bodyPr/>
          <a:lstStyle/>
          <a:p>
            <a:endParaRPr lang="tr-T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41D8197-E4CD-49BB-91A8-E7FEA6B2453F}" type="slidenum">
              <a:rPr lang="tr-TR" smtClean="0"/>
              <a:pPr/>
              <a:t>‹#›</a:t>
            </a:fld>
            <a:endParaRPr lang="tr-TR"/>
          </a:p>
        </p:txBody>
      </p:sp>
    </p:spTree>
    <p:extLst>
      <p:ext uri="{BB962C8B-B14F-4D97-AF65-F5344CB8AC3E}">
        <p14:creationId xmlns:p14="http://schemas.microsoft.com/office/powerpoint/2010/main" val="307991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16661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729455" y="2869895"/>
            <a:ext cx="1154151" cy="1090789"/>
          </a:xfrm>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160715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363255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0322" y="3030008"/>
            <a:ext cx="4698355"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594123" y="3030008"/>
            <a:ext cx="4700059"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278093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7520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359022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51140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B5DA49E-1675-4421-88C7-0E51FE8EE622}" type="datetimeFigureOut">
              <a:rPr lang="tr-TR" smtClean="0"/>
              <a:pPr/>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41D8197-E4CD-49BB-91A8-E7FEA6B2453F}" type="slidenum">
              <a:rPr lang="tr-TR" smtClean="0"/>
              <a:pPr/>
              <a:t>‹#›</a:t>
            </a:fld>
            <a:endParaRPr lang="tr-TR"/>
          </a:p>
        </p:txBody>
      </p:sp>
    </p:spTree>
    <p:extLst>
      <p:ext uri="{BB962C8B-B14F-4D97-AF65-F5344CB8AC3E}">
        <p14:creationId xmlns:p14="http://schemas.microsoft.com/office/powerpoint/2010/main" val="70645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print">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5DA49E-1675-4421-88C7-0E51FE8EE622}" type="datetimeFigureOut">
              <a:rPr lang="tr-TR" smtClean="0"/>
              <a:pPr/>
              <a:t>15.08.2024</a:t>
            </a:fld>
            <a:endParaRPr lang="tr-T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41D8197-E4CD-49BB-91A8-E7FEA6B2453F}" type="slidenum">
              <a:rPr lang="tr-TR" smtClean="0"/>
              <a:pPr/>
              <a:t>‹#›</a:t>
            </a:fld>
            <a:endParaRPr lang="tr-TR"/>
          </a:p>
        </p:txBody>
      </p:sp>
    </p:spTree>
    <p:extLst>
      <p:ext uri="{BB962C8B-B14F-4D97-AF65-F5344CB8AC3E}">
        <p14:creationId xmlns:p14="http://schemas.microsoft.com/office/powerpoint/2010/main" val="856096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E911EF-80F5-4781-A4DF-44EFAF242F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0A2A734-17E4-44D5-9630-D54D6AF746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EFFB5C33-24B2-4764-BDBD-4C10A21DB1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8808" y="0"/>
            <a:ext cx="34031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FEB601E2-EFED-4313-BEE4-9E27B94FC67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4242852"/>
            <a:ext cx="9110541" cy="246557"/>
          </a:xfrm>
          <a:prstGeom prst="rect">
            <a:avLst/>
          </a:prstGeom>
        </p:spPr>
      </p:pic>
      <p:sp>
        <p:nvSpPr>
          <p:cNvPr id="16" name="Rectangle 15">
            <a:extLst>
              <a:ext uri="{FF2B5EF4-FFF2-40B4-BE49-F238E27FC236}">
                <a16:creationId xmlns:a16="http://schemas.microsoft.com/office/drawing/2014/main" id="{1425DB5A-CEE1-4EE1-8C4A-689E49D354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9110542"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75ED7D3C-05A3-4E7F-9241-6B56268F2569}"/>
              </a:ext>
            </a:extLst>
          </p:cNvPr>
          <p:cNvSpPr>
            <a:spLocks noGrp="1"/>
          </p:cNvSpPr>
          <p:nvPr>
            <p:ph type="ctrTitle"/>
          </p:nvPr>
        </p:nvSpPr>
        <p:spPr>
          <a:xfrm>
            <a:off x="840510" y="2208628"/>
            <a:ext cx="7657792" cy="2376455"/>
          </a:xfrm>
        </p:spPr>
        <p:txBody>
          <a:bodyPr>
            <a:normAutofit/>
          </a:bodyPr>
          <a:lstStyle/>
          <a:p>
            <a:r>
              <a:rPr lang="tr-TR" sz="7200" dirty="0">
                <a:solidFill>
                  <a:srgbClr val="FFC000"/>
                </a:solidFill>
                <a:latin typeface="Summertime" panose="00000400000000000000" pitchFamily="2" charset="0"/>
              </a:rPr>
              <a:t>İLETİŞİM </a:t>
            </a:r>
            <a:br>
              <a:rPr lang="tr-TR" sz="7200" dirty="0">
                <a:solidFill>
                  <a:srgbClr val="FFC000"/>
                </a:solidFill>
                <a:latin typeface="Summertime" panose="00000400000000000000" pitchFamily="2" charset="0"/>
              </a:rPr>
            </a:br>
            <a:r>
              <a:rPr lang="tr-TR" sz="7200" dirty="0">
                <a:solidFill>
                  <a:srgbClr val="FFC000"/>
                </a:solidFill>
                <a:latin typeface="Summertime" panose="00000400000000000000" pitchFamily="2" charset="0"/>
              </a:rPr>
              <a:t>BECERİLERİ</a:t>
            </a:r>
          </a:p>
        </p:txBody>
      </p:sp>
      <p:sp>
        <p:nvSpPr>
          <p:cNvPr id="3" name="Alt Başlık 2">
            <a:extLst>
              <a:ext uri="{FF2B5EF4-FFF2-40B4-BE49-F238E27FC236}">
                <a16:creationId xmlns:a16="http://schemas.microsoft.com/office/drawing/2014/main" id="{A738744C-6CDA-4DA7-BA91-946D8720E61F}"/>
              </a:ext>
            </a:extLst>
          </p:cNvPr>
          <p:cNvSpPr>
            <a:spLocks noGrp="1"/>
          </p:cNvSpPr>
          <p:nvPr>
            <p:ph type="subTitle" idx="1"/>
          </p:nvPr>
        </p:nvSpPr>
        <p:spPr>
          <a:xfrm>
            <a:off x="6110068" y="4520651"/>
            <a:ext cx="2649450" cy="1117687"/>
          </a:xfrm>
        </p:spPr>
        <p:txBody>
          <a:bodyPr>
            <a:normAutofit/>
          </a:bodyPr>
          <a:lstStyle/>
          <a:p>
            <a:pPr marL="342900" indent="-342900" algn="l">
              <a:buFont typeface="Trebuchet MS" panose="020B0603020202020204" pitchFamily="34" charset="0"/>
              <a:buChar char="φ"/>
            </a:pPr>
            <a:r>
              <a:rPr lang="tr-TR" sz="1700" dirty="0"/>
              <a:t>İletişim Nedir?</a:t>
            </a:r>
          </a:p>
          <a:p>
            <a:pPr marL="342900" indent="-342900" algn="l">
              <a:buFont typeface="Trebuchet MS" panose="020B0603020202020204" pitchFamily="34" charset="0"/>
              <a:buChar char="φ"/>
            </a:pPr>
            <a:r>
              <a:rPr lang="tr-TR" sz="1700" dirty="0"/>
              <a:t>İletişimde Engeller</a:t>
            </a:r>
          </a:p>
          <a:p>
            <a:pPr marL="342900" indent="-342900" algn="l">
              <a:buFont typeface="Trebuchet MS" panose="020B0603020202020204" pitchFamily="34" charset="0"/>
              <a:buChar char="φ"/>
            </a:pPr>
            <a:r>
              <a:rPr lang="tr-TR" sz="1700" dirty="0"/>
              <a:t>Sen Dili ve Ben Dili</a:t>
            </a:r>
          </a:p>
        </p:txBody>
      </p:sp>
      <p:sp>
        <p:nvSpPr>
          <p:cNvPr id="4" name="Paralelkenar 3">
            <a:extLst>
              <a:ext uri="{FF2B5EF4-FFF2-40B4-BE49-F238E27FC236}">
                <a16:creationId xmlns:a16="http://schemas.microsoft.com/office/drawing/2014/main" id="{B6D28CA2-9A82-48AC-B1F5-F2D15C08FB39}"/>
              </a:ext>
            </a:extLst>
          </p:cNvPr>
          <p:cNvSpPr/>
          <p:nvPr/>
        </p:nvSpPr>
        <p:spPr>
          <a:xfrm>
            <a:off x="5866228" y="4394313"/>
            <a:ext cx="2936648" cy="1327610"/>
          </a:xfrm>
          <a:prstGeom prst="parallelogram">
            <a:avLst>
              <a:gd name="adj" fmla="val 15463"/>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Grafik 5" descr="İki konuşma balonu">
            <a:extLst>
              <a:ext uri="{FF2B5EF4-FFF2-40B4-BE49-F238E27FC236}">
                <a16:creationId xmlns:a16="http://schemas.microsoft.com/office/drawing/2014/main" id="{391DA942-8000-49DF-AE55-25910D0E107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489960" y="3748338"/>
            <a:ext cx="2606040" cy="2606040"/>
          </a:xfrm>
          <a:prstGeom prst="rect">
            <a:avLst/>
          </a:prstGeom>
        </p:spPr>
      </p:pic>
      <p:pic>
        <p:nvPicPr>
          <p:cNvPr id="7" name="Picture 2" descr="C:\Users\rhbrlk\Desktop\logo ra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3428" y="4394313"/>
            <a:ext cx="1775305" cy="1960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402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32F8EA-4E69-4351-912A-4D7AC5654940}"/>
              </a:ext>
            </a:extLst>
          </p:cNvPr>
          <p:cNvSpPr>
            <a:spLocks noGrp="1"/>
          </p:cNvSpPr>
          <p:nvPr>
            <p:ph type="title"/>
          </p:nvPr>
        </p:nvSpPr>
        <p:spPr/>
        <p:txBody>
          <a:bodyPr/>
          <a:lstStyle/>
          <a:p>
            <a:r>
              <a:rPr lang="tr-TR" b="1" u="sng" dirty="0">
                <a:solidFill>
                  <a:schemeClr val="accent5"/>
                </a:solidFill>
                <a:effectLst>
                  <a:outerShdw blurRad="38100" dist="38100" dir="2700000" algn="tl">
                    <a:srgbClr val="000000">
                      <a:alpha val="43137"/>
                    </a:srgbClr>
                  </a:outerShdw>
                </a:effectLst>
                <a:cs typeface="Arial" panose="020B0604020202020204" pitchFamily="34" charset="0"/>
              </a:rPr>
              <a:t>Dinleme</a:t>
            </a:r>
            <a:r>
              <a:rPr lang="tr-TR" dirty="0"/>
              <a:t> Becerisi</a:t>
            </a:r>
          </a:p>
        </p:txBody>
      </p:sp>
      <p:sp>
        <p:nvSpPr>
          <p:cNvPr id="3" name="İçerik Yer Tutucusu 2">
            <a:extLst>
              <a:ext uri="{FF2B5EF4-FFF2-40B4-BE49-F238E27FC236}">
                <a16:creationId xmlns:a16="http://schemas.microsoft.com/office/drawing/2014/main" id="{D6438360-1791-45ED-9E25-80A30A7F1879}"/>
              </a:ext>
            </a:extLst>
          </p:cNvPr>
          <p:cNvSpPr>
            <a:spLocks noGrp="1"/>
          </p:cNvSpPr>
          <p:nvPr>
            <p:ph idx="1"/>
          </p:nvPr>
        </p:nvSpPr>
        <p:spPr>
          <a:xfrm>
            <a:off x="680321" y="2336872"/>
            <a:ext cx="9771974" cy="4134266"/>
          </a:xfrm>
        </p:spPr>
        <p:txBody>
          <a:bodyPr>
            <a:normAutofit lnSpcReduction="10000"/>
          </a:bodyPr>
          <a:lstStyle/>
          <a:p>
            <a:pPr>
              <a:buFont typeface="Wingdings" panose="05000000000000000000" pitchFamily="2" charset="2"/>
              <a:buChar char="{"/>
            </a:pPr>
            <a:r>
              <a:rPr lang="tr-TR" dirty="0">
                <a:latin typeface="Gabriola" panose="04040605051002020D02" pitchFamily="82" charset="0"/>
              </a:rPr>
              <a:t>Etkili iletişimin ilk basamağı öncelikle karşımızdaki kişiyi dinlemeyi bilmektir. Dinleme, doğru anlamanın ve doğru mesajlar verebilmenin ilk adımıdır. Ayrıca karşınızdaki kişiyi dinlemeden, onun da sizin mesajlarını dinlemesini bekleyemezsiniz.</a:t>
            </a:r>
          </a:p>
          <a:p>
            <a:pPr>
              <a:buFont typeface="Wingdings" panose="05000000000000000000" pitchFamily="2" charset="2"/>
              <a:buChar char="{"/>
            </a:pPr>
            <a:r>
              <a:rPr lang="tr-TR" dirty="0">
                <a:latin typeface="Gabriola" panose="04040605051002020D02" pitchFamily="82" charset="0"/>
              </a:rPr>
              <a:t>Etkili bir dinleme için;</a:t>
            </a:r>
          </a:p>
          <a:p>
            <a:pPr lvl="1">
              <a:buFont typeface="Wingdings" panose="05000000000000000000" pitchFamily="2" charset="2"/>
              <a:buChar char="{"/>
            </a:pPr>
            <a:r>
              <a:rPr lang="tr-TR" dirty="0">
                <a:solidFill>
                  <a:schemeClr val="accent1">
                    <a:lumMod val="60000"/>
                    <a:lumOff val="40000"/>
                  </a:schemeClr>
                </a:solidFill>
                <a:latin typeface="Gabriola" panose="04040605051002020D02" pitchFamily="82" charset="0"/>
              </a:rPr>
              <a:t>Konuşma bırakılmalıdır. Kimse konuşarak dinleyemez.</a:t>
            </a:r>
          </a:p>
          <a:p>
            <a:pPr lvl="1">
              <a:buFont typeface="Wingdings" panose="05000000000000000000" pitchFamily="2" charset="2"/>
              <a:buChar char="{"/>
            </a:pPr>
            <a:r>
              <a:rPr lang="tr-TR" dirty="0">
                <a:solidFill>
                  <a:schemeClr val="accent1">
                    <a:lumMod val="60000"/>
                    <a:lumOff val="40000"/>
                  </a:schemeClr>
                </a:solidFill>
                <a:latin typeface="Gabriola" panose="04040605051002020D02" pitchFamily="82" charset="0"/>
              </a:rPr>
              <a:t>Konuşan kişiyle dönerek göz teması kurulmalıdır. (Beden Dili)</a:t>
            </a:r>
          </a:p>
          <a:p>
            <a:pPr lvl="1">
              <a:buFont typeface="Wingdings" panose="05000000000000000000" pitchFamily="2" charset="2"/>
              <a:buChar char="{"/>
            </a:pPr>
            <a:r>
              <a:rPr lang="tr-TR" dirty="0">
                <a:solidFill>
                  <a:schemeClr val="accent1">
                    <a:lumMod val="60000"/>
                    <a:lumOff val="40000"/>
                  </a:schemeClr>
                </a:solidFill>
                <a:latin typeface="Gabriola" panose="04040605051002020D02" pitchFamily="82" charset="0"/>
              </a:rPr>
              <a:t>Konuşan kişinin dikkati dağıtılmamalıdır.</a:t>
            </a:r>
          </a:p>
          <a:p>
            <a:pPr lvl="1">
              <a:buFont typeface="Wingdings" panose="05000000000000000000" pitchFamily="2" charset="2"/>
              <a:buChar char="{"/>
            </a:pPr>
            <a:r>
              <a:rPr lang="tr-TR" dirty="0">
                <a:solidFill>
                  <a:schemeClr val="accent1">
                    <a:lumMod val="60000"/>
                    <a:lumOff val="40000"/>
                  </a:schemeClr>
                </a:solidFill>
                <a:latin typeface="Gabriola" panose="04040605051002020D02" pitchFamily="82" charset="0"/>
              </a:rPr>
              <a:t>Sabırlı olunmalıdır.</a:t>
            </a:r>
          </a:p>
          <a:p>
            <a:pPr lvl="1">
              <a:buFont typeface="Wingdings" panose="05000000000000000000" pitchFamily="2" charset="2"/>
              <a:buChar char="{"/>
            </a:pPr>
            <a:r>
              <a:rPr lang="tr-TR" sz="2400" b="1" u="sng" dirty="0">
                <a:solidFill>
                  <a:schemeClr val="accent1">
                    <a:lumMod val="60000"/>
                    <a:lumOff val="40000"/>
                  </a:schemeClr>
                </a:solidFill>
                <a:latin typeface="Gabriola" panose="04040605051002020D02" pitchFamily="82" charset="0"/>
              </a:rPr>
              <a:t>Cevap vermek için değil, anlamak için dinlenmelidir. Empati kurulmaya çalışılmalıdır.</a:t>
            </a:r>
          </a:p>
          <a:p>
            <a:pPr lvl="1">
              <a:buFont typeface="Wingdings" panose="05000000000000000000" pitchFamily="2" charset="2"/>
              <a:buChar char="{"/>
            </a:pPr>
            <a:endParaRPr lang="tr-TR" dirty="0">
              <a:latin typeface="Gabriola" panose="04040605051002020D02" pitchFamily="82" charset="0"/>
            </a:endParaRPr>
          </a:p>
          <a:p>
            <a:pPr>
              <a:buFont typeface="Wingdings" panose="05000000000000000000" pitchFamily="2" charset="2"/>
              <a:buChar char="{"/>
            </a:pPr>
            <a:r>
              <a:rPr lang="tr-TR" dirty="0">
                <a:latin typeface="Gabriola" panose="04040605051002020D02" pitchFamily="82" charset="0"/>
              </a:rPr>
              <a:t>Kısaca, konuşan kişiye sizin onu dinlediğinizi ve anladığınızı –en azından anlamaya çalıştığınızı– belli etmeniz gerekmektedir.</a:t>
            </a:r>
          </a:p>
        </p:txBody>
      </p:sp>
      <p:pic>
        <p:nvPicPr>
          <p:cNvPr id="5" name="Grafik 4" descr="Ses düz dolguyla">
            <a:extLst>
              <a:ext uri="{FF2B5EF4-FFF2-40B4-BE49-F238E27FC236}">
                <a16:creationId xmlns:a16="http://schemas.microsoft.com/office/drawing/2014/main" id="{B93FAA5D-D66E-4F97-82DF-2EA91D112C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635175" y="5249593"/>
            <a:ext cx="1221545" cy="1221545"/>
          </a:xfrm>
          <a:prstGeom prst="rect">
            <a:avLst/>
          </a:prstGeom>
        </p:spPr>
      </p:pic>
      <p:pic>
        <p:nvPicPr>
          <p:cNvPr id="6" name="Picture 2" descr="C:\Users\rhbrlk\Desktop\logo ram.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22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8A92CA-F898-4210-8A3F-5760DC62F894}"/>
              </a:ext>
            </a:extLst>
          </p:cNvPr>
          <p:cNvSpPr>
            <a:spLocks noGrp="1"/>
          </p:cNvSpPr>
          <p:nvPr>
            <p:ph type="title"/>
          </p:nvPr>
        </p:nvSpPr>
        <p:spPr/>
        <p:txBody>
          <a:bodyPr/>
          <a:lstStyle/>
          <a:p>
            <a:r>
              <a:rPr lang="tr-TR" u="sng" dirty="0" err="1" smtClean="0">
                <a:solidFill>
                  <a:schemeClr val="accent5"/>
                </a:solidFill>
                <a:effectLst>
                  <a:outerShdw blurRad="38100" dist="38100" dir="2700000" algn="tl">
                    <a:srgbClr val="000000">
                      <a:alpha val="43137"/>
                    </a:srgbClr>
                  </a:outerShdw>
                </a:effectLst>
              </a:rPr>
              <a:t>Empati</a:t>
            </a:r>
            <a:r>
              <a:rPr lang="tr-TR" dirty="0" err="1" smtClean="0"/>
              <a:t>k</a:t>
            </a:r>
            <a:r>
              <a:rPr lang="tr-TR" dirty="0" smtClean="0"/>
              <a:t> </a:t>
            </a:r>
            <a:r>
              <a:rPr lang="tr-TR" dirty="0"/>
              <a:t>Dinleme</a:t>
            </a:r>
          </a:p>
        </p:txBody>
      </p:sp>
      <p:sp>
        <p:nvSpPr>
          <p:cNvPr id="3" name="İçerik Yer Tutucusu 2">
            <a:extLst>
              <a:ext uri="{FF2B5EF4-FFF2-40B4-BE49-F238E27FC236}">
                <a16:creationId xmlns:a16="http://schemas.microsoft.com/office/drawing/2014/main" id="{E5E52309-9B27-492D-B01E-D81547EAF527}"/>
              </a:ext>
            </a:extLst>
          </p:cNvPr>
          <p:cNvSpPr>
            <a:spLocks noGrp="1"/>
          </p:cNvSpPr>
          <p:nvPr>
            <p:ph idx="1"/>
          </p:nvPr>
        </p:nvSpPr>
        <p:spPr/>
        <p:txBody>
          <a:bodyPr>
            <a:normAutofit/>
          </a:bodyPr>
          <a:lstStyle/>
          <a:p>
            <a:r>
              <a:rPr lang="tr-TR">
                <a:latin typeface="Gabriola" panose="04040605051002020D02" pitchFamily="82" charset="0"/>
              </a:rPr>
              <a:t>Empati; bir kişinin kendisini duygu ve düşüncelerinden soyutlayarak bir başkasının inançlarını, arzularını ve özellikle duygularını farkına varabilme ve anlayabilme yeteneğidir. Kişi karşısındakini o kadar iyi anlar ki onun gibi hissetmeye başlar, kendini onunla özdeşleştirir.</a:t>
            </a:r>
          </a:p>
          <a:p>
            <a:r>
              <a:rPr lang="tr-TR">
                <a:latin typeface="Gabriola" panose="04040605051002020D02" pitchFamily="82" charset="0"/>
              </a:rPr>
              <a:t>Empatik dinleme ise, karşımızda konuşan kişiyi anlamak isteğiyle dinlemeyi ifade eder.</a:t>
            </a:r>
          </a:p>
          <a:p>
            <a:pPr lvl="1"/>
            <a:r>
              <a:rPr lang="tr-TR">
                <a:solidFill>
                  <a:schemeClr val="accent1"/>
                </a:solidFill>
                <a:latin typeface="Gabriola" panose="04040605051002020D02" pitchFamily="82" charset="0"/>
              </a:rPr>
              <a:t>Anlatılan her şeyin bizimle ilgili olmadığını fark etmeliyiz.</a:t>
            </a:r>
          </a:p>
          <a:p>
            <a:pPr lvl="1"/>
            <a:r>
              <a:rPr lang="tr-TR">
                <a:solidFill>
                  <a:schemeClr val="accent1"/>
                </a:solidFill>
                <a:latin typeface="Gabriola" panose="04040605051002020D02" pitchFamily="82" charset="0"/>
              </a:rPr>
              <a:t>Eleştiriden/yargılayıcı ifadelerden kaçınmalıyız.</a:t>
            </a:r>
          </a:p>
          <a:p>
            <a:pPr lvl="1"/>
            <a:r>
              <a:rPr lang="tr-TR">
                <a:solidFill>
                  <a:schemeClr val="accent1"/>
                </a:solidFill>
                <a:latin typeface="Gabriola" panose="04040605051002020D02" pitchFamily="82" charset="0"/>
              </a:rPr>
              <a:t>Doğru anladığımızı teyit etmeli, ona göre tepki vermeliyiz.</a:t>
            </a:r>
          </a:p>
          <a:p>
            <a:pPr lvl="1"/>
            <a:r>
              <a:rPr lang="tr-TR">
                <a:solidFill>
                  <a:schemeClr val="accent1"/>
                </a:solidFill>
                <a:latin typeface="Gabriola" panose="04040605051002020D02" pitchFamily="82" charset="0"/>
              </a:rPr>
              <a:t>Bizden ne istendiğini iyi anlamalıyız. (Tavsiye istemiyorsa tavsiye vermemeliyiz vb.)</a:t>
            </a:r>
          </a:p>
          <a:p>
            <a:endParaRPr lang="tr-TR" dirty="0">
              <a:latin typeface="Gabriola" panose="04040605051002020D02" pitchFamily="82" charset="0"/>
            </a:endParaRPr>
          </a:p>
        </p:txBody>
      </p:sp>
      <p:pic>
        <p:nvPicPr>
          <p:cNvPr id="4" name="Grafik 3" descr="Ses düz dolguyla">
            <a:extLst>
              <a:ext uri="{FF2B5EF4-FFF2-40B4-BE49-F238E27FC236}">
                <a16:creationId xmlns:a16="http://schemas.microsoft.com/office/drawing/2014/main" id="{195C22E3-6381-4C49-B474-0FAD5633E4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635175" y="5249593"/>
            <a:ext cx="1221545" cy="1221545"/>
          </a:xfrm>
          <a:prstGeom prst="rect">
            <a:avLst/>
          </a:prstGeom>
        </p:spPr>
      </p:pic>
      <p:pic>
        <p:nvPicPr>
          <p:cNvPr id="5" name="Picture 2" descr="C:\Users\rhbrlk\Desktop\logo ram.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737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7333B2-AA52-420B-AC23-167F3E0AD8C5}"/>
              </a:ext>
            </a:extLst>
          </p:cNvPr>
          <p:cNvSpPr>
            <a:spLocks noGrp="1"/>
          </p:cNvSpPr>
          <p:nvPr>
            <p:ph type="title"/>
          </p:nvPr>
        </p:nvSpPr>
        <p:spPr/>
        <p:txBody>
          <a:bodyPr/>
          <a:lstStyle/>
          <a:p>
            <a:r>
              <a:rPr lang="tr-TR" dirty="0"/>
              <a:t>Etkili Mesaj Gönderme</a:t>
            </a:r>
          </a:p>
        </p:txBody>
      </p:sp>
      <p:graphicFrame>
        <p:nvGraphicFramePr>
          <p:cNvPr id="8" name="İçerik Yer Tutucusu 7">
            <a:extLst>
              <a:ext uri="{FF2B5EF4-FFF2-40B4-BE49-F238E27FC236}">
                <a16:creationId xmlns:a16="http://schemas.microsoft.com/office/drawing/2014/main" id="{A8B55A6A-1660-422C-A0E0-CD1E0E69B228}"/>
              </a:ext>
            </a:extLst>
          </p:cNvPr>
          <p:cNvGraphicFramePr>
            <a:graphicFrameLocks noGrp="1"/>
          </p:cNvGraphicFramePr>
          <p:nvPr>
            <p:ph sz="half" idx="1"/>
            <p:extLst>
              <p:ext uri="{D42A27DB-BD31-4B8C-83A1-F6EECF244321}">
                <p14:modId xmlns:p14="http://schemas.microsoft.com/office/powerpoint/2010/main" val="1057998081"/>
              </p:ext>
            </p:extLst>
          </p:nvPr>
        </p:nvGraphicFramePr>
        <p:xfrm>
          <a:off x="681038" y="2336800"/>
          <a:ext cx="4697412" cy="3598863"/>
        </p:xfrm>
        <a:graphic>
          <a:graphicData uri="http://schemas.openxmlformats.org/drawingml/2006/chart">
            <c:chart xmlns:c="http://schemas.openxmlformats.org/drawingml/2006/chart" xmlns:r="http://schemas.openxmlformats.org/officeDocument/2006/relationships" r:id="rId2"/>
          </a:graphicData>
        </a:graphic>
      </p:graphicFrame>
      <p:sp>
        <p:nvSpPr>
          <p:cNvPr id="5" name="İçerik Yer Tutucusu 4">
            <a:extLst>
              <a:ext uri="{FF2B5EF4-FFF2-40B4-BE49-F238E27FC236}">
                <a16:creationId xmlns:a16="http://schemas.microsoft.com/office/drawing/2014/main" id="{D5400526-9BFD-4BB5-8FC3-42641235E0CC}"/>
              </a:ext>
            </a:extLst>
          </p:cNvPr>
          <p:cNvSpPr>
            <a:spLocks noGrp="1"/>
          </p:cNvSpPr>
          <p:nvPr>
            <p:ph sz="half" idx="2"/>
          </p:nvPr>
        </p:nvSpPr>
        <p:spPr>
          <a:xfrm>
            <a:off x="5594123" y="2336872"/>
            <a:ext cx="5420880" cy="4063927"/>
          </a:xfrm>
        </p:spPr>
        <p:txBody>
          <a:bodyPr>
            <a:normAutofit lnSpcReduction="10000"/>
          </a:bodyPr>
          <a:lstStyle/>
          <a:p>
            <a:r>
              <a:rPr lang="tr-TR" sz="2800" dirty="0">
                <a:latin typeface="Gabriola" panose="04040605051002020D02" pitchFamily="82" charset="0"/>
              </a:rPr>
              <a:t>Verdiğimiz mesajın doğru, net ve anlaşılır olması için hem ses tonuna hem de beden diline dikkat etmemiz gerekir. Beden dili veya ses tonu mesajın içeriğiyle uyuşmazsa iletişim bozulur.</a:t>
            </a:r>
          </a:p>
          <a:p>
            <a:r>
              <a:rPr lang="tr-TR" sz="2800" dirty="0">
                <a:latin typeface="Gabriola" panose="04040605051002020D02" pitchFamily="82" charset="0"/>
              </a:rPr>
              <a:t>Ayrıca kullandığımız sözcükleri özenle seçmek ve doğru kullanmak da mesajın daha doğru gitmesini sağlar.</a:t>
            </a:r>
          </a:p>
          <a:p>
            <a:pPr lvl="1"/>
            <a:r>
              <a:rPr lang="tr-TR" sz="2400" dirty="0">
                <a:solidFill>
                  <a:schemeClr val="accent5"/>
                </a:solidFill>
                <a:latin typeface="Gabriola" panose="04040605051002020D02" pitchFamily="82" charset="0"/>
              </a:rPr>
              <a:t>Örneğin; arkadaşınıza bir konuda «sorun değil» diyebilirsiniz, ancak yüz ifadenizden ve duruşunuzdan bir problem olduğu anlaşılabilir</a:t>
            </a:r>
            <a:r>
              <a:rPr lang="tr-TR" sz="2400" dirty="0" smtClean="0">
                <a:solidFill>
                  <a:schemeClr val="accent5"/>
                </a:solidFill>
                <a:latin typeface="Gabriola" panose="04040605051002020D02" pitchFamily="82" charset="0"/>
              </a:rPr>
              <a:t>.</a:t>
            </a:r>
            <a:endParaRPr lang="tr-TR" sz="2400" dirty="0">
              <a:solidFill>
                <a:schemeClr val="accent5"/>
              </a:solidFill>
              <a:latin typeface="Gabriola" panose="04040605051002020D02" pitchFamily="82" charset="0"/>
            </a:endParaRPr>
          </a:p>
        </p:txBody>
      </p:sp>
      <p:pic>
        <p:nvPicPr>
          <p:cNvPr id="6" name="Picture 2" descr="C:\Users\rhbrlk\Desktop\logo ram.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5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1F4850-B064-48FD-94B7-66659E6373E9}"/>
              </a:ext>
            </a:extLst>
          </p:cNvPr>
          <p:cNvSpPr>
            <a:spLocks noGrp="1"/>
          </p:cNvSpPr>
          <p:nvPr>
            <p:ph type="title"/>
          </p:nvPr>
        </p:nvSpPr>
        <p:spPr/>
        <p:txBody>
          <a:bodyPr/>
          <a:lstStyle/>
          <a:p>
            <a:r>
              <a:rPr lang="tr-TR" dirty="0">
                <a:solidFill>
                  <a:schemeClr val="accent5"/>
                </a:solidFill>
                <a:effectLst>
                  <a:outerShdw blurRad="38100" dist="38100" dir="2700000" algn="tl">
                    <a:srgbClr val="000000">
                      <a:alpha val="43137"/>
                    </a:srgbClr>
                  </a:outerShdw>
                </a:effectLst>
              </a:rPr>
              <a:t>‘Nezaket’</a:t>
            </a:r>
          </a:p>
        </p:txBody>
      </p:sp>
      <p:sp>
        <p:nvSpPr>
          <p:cNvPr id="5" name="İçerik Yer Tutucusu 4">
            <a:extLst>
              <a:ext uri="{FF2B5EF4-FFF2-40B4-BE49-F238E27FC236}">
                <a16:creationId xmlns:a16="http://schemas.microsoft.com/office/drawing/2014/main" id="{CB605157-D8E5-4BE0-B14F-74A02E1DF6B1}"/>
              </a:ext>
            </a:extLst>
          </p:cNvPr>
          <p:cNvSpPr>
            <a:spLocks noGrp="1"/>
          </p:cNvSpPr>
          <p:nvPr>
            <p:ph idx="1"/>
          </p:nvPr>
        </p:nvSpPr>
        <p:spPr>
          <a:xfrm>
            <a:off x="680322" y="2336873"/>
            <a:ext cx="8519950" cy="3599316"/>
          </a:xfrm>
        </p:spPr>
        <p:txBody>
          <a:bodyPr/>
          <a:lstStyle/>
          <a:p>
            <a:r>
              <a:rPr lang="tr-TR" dirty="0">
                <a:latin typeface="Gabriola" panose="04040605051002020D02" pitchFamily="82" charset="0"/>
              </a:rPr>
              <a:t>Nezaket kuralları, ahlak kuralları da olarak bilinir, insanların uyması gereken, toplum refahını sağlayan yazılı olmayan kurallardır. Davranışlarımızda olmamız gerektiği gibi dilimizde de nezaketi elden bırakmamamız etkili bir iletişim için vazgeçilmezdir.</a:t>
            </a:r>
          </a:p>
          <a:p>
            <a:pPr lvl="1"/>
            <a:r>
              <a:rPr lang="tr-TR" dirty="0">
                <a:latin typeface="Gabriola" panose="04040605051002020D02" pitchFamily="82" charset="0"/>
              </a:rPr>
              <a:t>Merhaba, Günaydın, İyi Günler/Akşamlar gibi kelimeleri karşımızdaki insandan esirgememeliyiz.</a:t>
            </a:r>
          </a:p>
          <a:p>
            <a:pPr lvl="1"/>
            <a:r>
              <a:rPr lang="tr-TR" dirty="0">
                <a:latin typeface="Gabriola" panose="04040605051002020D02" pitchFamily="82" charset="0"/>
              </a:rPr>
              <a:t>Gerektiğinde özür dilemeyi bilmeli, Pardon, Kusura Bakma gibi kelimeleri kullanmalıyız.</a:t>
            </a:r>
          </a:p>
          <a:p>
            <a:pPr lvl="1"/>
            <a:r>
              <a:rPr lang="tr-TR" dirty="0">
                <a:latin typeface="Gabriola" panose="04040605051002020D02" pitchFamily="82" charset="0"/>
              </a:rPr>
              <a:t>Teşekkür ederim, Rica ederim, Çok Yaşa, Hep Birlikte, Siz de Görün, Geçmiş Olsun, Hayırlı olsun vb. ifadeleri kullanmaktan kaçınmamalıyız.</a:t>
            </a:r>
          </a:p>
          <a:p>
            <a:pPr lvl="1"/>
            <a:r>
              <a:rPr lang="tr-TR" dirty="0">
                <a:latin typeface="Gabriola" panose="04040605051002020D02" pitchFamily="82" charset="0"/>
              </a:rPr>
              <a:t>Karşımızdaki kişiden bir isteğimiz olduğunda «Lütfen» kelimesini kullanmayı unutmamalıyız.</a:t>
            </a:r>
          </a:p>
          <a:p>
            <a:pPr lvl="1"/>
            <a:r>
              <a:rPr lang="tr-TR" dirty="0">
                <a:latin typeface="Gabriola" panose="04040605051002020D02" pitchFamily="82" charset="0"/>
              </a:rPr>
              <a:t>İyi ki Varsın, İyi ki Bizimlesin gibi karşımızdaki değer verdiğimiz insanları mutlu edecek ifadeleri de bol bol kullanabiliriz</a:t>
            </a:r>
            <a:r>
              <a:rPr lang="tr-TR" dirty="0" smtClean="0">
                <a:latin typeface="Gabriola" panose="04040605051002020D02" pitchFamily="82" charset="0"/>
              </a:rPr>
              <a:t>.</a:t>
            </a:r>
            <a:endParaRPr lang="tr-TR" dirty="0">
              <a:latin typeface="Gabriola" panose="04040605051002020D02" pitchFamily="82" charset="0"/>
            </a:endParaRPr>
          </a:p>
        </p:txBody>
      </p:sp>
      <p:pic>
        <p:nvPicPr>
          <p:cNvPr id="6" name="Grafik 5" descr="Bahar, kelebek ve dragonla çiçekler">
            <a:extLst>
              <a:ext uri="{FF2B5EF4-FFF2-40B4-BE49-F238E27FC236}">
                <a16:creationId xmlns:a16="http://schemas.microsoft.com/office/drawing/2014/main" id="{BCFFE89C-27B3-44A0-8B1F-3E1672D091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84001" y="3379563"/>
            <a:ext cx="3447757" cy="3447757"/>
          </a:xfrm>
          <a:prstGeom prst="rect">
            <a:avLst/>
          </a:prstGeom>
        </p:spPr>
      </p:pic>
      <p:pic>
        <p:nvPicPr>
          <p:cNvPr id="7" name="Picture 2" descr="C:\Users\rhbrlk\Desktop\logo ram.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CADA96-E4F6-490C-9EBD-29B2FF084E19}"/>
              </a:ext>
            </a:extLst>
          </p:cNvPr>
          <p:cNvSpPr>
            <a:spLocks noGrp="1"/>
          </p:cNvSpPr>
          <p:nvPr>
            <p:ph type="title"/>
          </p:nvPr>
        </p:nvSpPr>
        <p:spPr/>
        <p:txBody>
          <a:bodyPr/>
          <a:lstStyle/>
          <a:p>
            <a:r>
              <a:rPr lang="tr-TR" dirty="0"/>
              <a:t>Sen Dili ve Ben Dili</a:t>
            </a:r>
          </a:p>
        </p:txBody>
      </p:sp>
      <p:sp>
        <p:nvSpPr>
          <p:cNvPr id="3" name="İçerik Yer Tutucusu 2">
            <a:extLst>
              <a:ext uri="{FF2B5EF4-FFF2-40B4-BE49-F238E27FC236}">
                <a16:creationId xmlns:a16="http://schemas.microsoft.com/office/drawing/2014/main" id="{35475B8B-72B2-41C5-A6BA-31F3EA8981C7}"/>
              </a:ext>
            </a:extLst>
          </p:cNvPr>
          <p:cNvSpPr>
            <a:spLocks noGrp="1"/>
          </p:cNvSpPr>
          <p:nvPr>
            <p:ph idx="1"/>
          </p:nvPr>
        </p:nvSpPr>
        <p:spPr>
          <a:xfrm>
            <a:off x="680321" y="2336873"/>
            <a:ext cx="9613861" cy="1799658"/>
          </a:xfrm>
        </p:spPr>
        <p:txBody>
          <a:bodyPr/>
          <a:lstStyle/>
          <a:p>
            <a:r>
              <a:rPr lang="tr-TR" dirty="0">
                <a:latin typeface="Gabriola" panose="04040605051002020D02" pitchFamily="82" charset="0"/>
              </a:rPr>
              <a:t>İletişimde sen dili ve ben dili denilen iki olgu bulunmaktadır. Sen Dili, daha çok karşıdaki kişinin kişiliğine yönelik, çoğunlukla suçlayıcı, çözüme pek katkısı olmayan bir iletişim şeklidir.</a:t>
            </a:r>
          </a:p>
          <a:p>
            <a:r>
              <a:rPr lang="tr-TR" dirty="0">
                <a:latin typeface="Gabriola" panose="04040605051002020D02" pitchFamily="82" charset="0"/>
              </a:rPr>
              <a:t>Ben Dili ise davranışa yönelik, suçlamaya değil davranışı değiştirme isteğine yönelik, kendimizi daha fazla iletişime dahil ettiğimiz iletişim şeklidir.</a:t>
            </a:r>
          </a:p>
        </p:txBody>
      </p:sp>
      <p:graphicFrame>
        <p:nvGraphicFramePr>
          <p:cNvPr id="4" name="Tablo 4">
            <a:extLst>
              <a:ext uri="{FF2B5EF4-FFF2-40B4-BE49-F238E27FC236}">
                <a16:creationId xmlns:a16="http://schemas.microsoft.com/office/drawing/2014/main" id="{934D6596-84E8-4DD0-BD7B-0CBBC6EE21E8}"/>
              </a:ext>
            </a:extLst>
          </p:cNvPr>
          <p:cNvGraphicFramePr>
            <a:graphicFrameLocks noGrp="1"/>
          </p:cNvGraphicFramePr>
          <p:nvPr>
            <p:extLst>
              <p:ext uri="{D42A27DB-BD31-4B8C-83A1-F6EECF244321}">
                <p14:modId xmlns:p14="http://schemas.microsoft.com/office/powerpoint/2010/main" val="17433700"/>
              </p:ext>
            </p:extLst>
          </p:nvPr>
        </p:nvGraphicFramePr>
        <p:xfrm>
          <a:off x="1069995" y="4136531"/>
          <a:ext cx="8834512" cy="2494280"/>
        </p:xfrm>
        <a:graphic>
          <a:graphicData uri="http://schemas.openxmlformats.org/drawingml/2006/table">
            <a:tbl>
              <a:tblPr firstRow="1" bandRow="1">
                <a:tableStyleId>{3B4B98B0-60AC-42C2-AFA5-B58CD77FA1E5}</a:tableStyleId>
              </a:tblPr>
              <a:tblGrid>
                <a:gridCol w="4417256">
                  <a:extLst>
                    <a:ext uri="{9D8B030D-6E8A-4147-A177-3AD203B41FA5}">
                      <a16:colId xmlns:a16="http://schemas.microsoft.com/office/drawing/2014/main" val="1089730690"/>
                    </a:ext>
                  </a:extLst>
                </a:gridCol>
                <a:gridCol w="4417256">
                  <a:extLst>
                    <a:ext uri="{9D8B030D-6E8A-4147-A177-3AD203B41FA5}">
                      <a16:colId xmlns:a16="http://schemas.microsoft.com/office/drawing/2014/main" val="1925437011"/>
                    </a:ext>
                  </a:extLst>
                </a:gridCol>
              </a:tblGrid>
              <a:tr h="370840">
                <a:tc>
                  <a:txBody>
                    <a:bodyPr/>
                    <a:lstStyle/>
                    <a:p>
                      <a:r>
                        <a:rPr lang="tr-TR" dirty="0">
                          <a:solidFill>
                            <a:schemeClr val="bg1"/>
                          </a:solidFill>
                        </a:rPr>
                        <a:t>Sen Dili </a:t>
                      </a:r>
                      <a:endParaRPr lang="tr-TR" dirty="0">
                        <a:solidFill>
                          <a:schemeClr val="bg1"/>
                        </a:solidFill>
                        <a:latin typeface="Garamond" panose="02020404030301010803" pitchFamily="18" charset="0"/>
                      </a:endParaRPr>
                    </a:p>
                  </a:txBody>
                  <a:tcPr>
                    <a:solidFill>
                      <a:srgbClr val="FFC000"/>
                    </a:solidFill>
                  </a:tcPr>
                </a:tc>
                <a:tc>
                  <a:txBody>
                    <a:bodyPr/>
                    <a:lstStyle/>
                    <a:p>
                      <a:r>
                        <a:rPr lang="tr-TR" dirty="0">
                          <a:solidFill>
                            <a:schemeClr val="bg1"/>
                          </a:solidFill>
                        </a:rPr>
                        <a:t>Ben Dili</a:t>
                      </a:r>
                      <a:endParaRPr lang="tr-TR" dirty="0">
                        <a:solidFill>
                          <a:schemeClr val="bg1"/>
                        </a:solidFill>
                        <a:latin typeface="Garamond" panose="02020404030301010803" pitchFamily="18" charset="0"/>
                      </a:endParaRPr>
                    </a:p>
                  </a:txBody>
                  <a:tcPr>
                    <a:solidFill>
                      <a:srgbClr val="FFC000"/>
                    </a:solidFill>
                  </a:tcPr>
                </a:tc>
                <a:extLst>
                  <a:ext uri="{0D108BD9-81ED-4DB2-BD59-A6C34878D82A}">
                    <a16:rowId xmlns:a16="http://schemas.microsoft.com/office/drawing/2014/main" val="2143751751"/>
                  </a:ext>
                </a:extLst>
              </a:tr>
              <a:tr h="370840">
                <a:tc>
                  <a:txBody>
                    <a:bodyPr/>
                    <a:lstStyle/>
                    <a:p>
                      <a:r>
                        <a:rPr lang="tr-TR" dirty="0"/>
                        <a:t>Kişiliğe yöneliktir.</a:t>
                      </a:r>
                      <a:endParaRPr lang="tr-TR" dirty="0">
                        <a:latin typeface="Garamond" panose="02020404030301010803" pitchFamily="18" charset="0"/>
                      </a:endParaRPr>
                    </a:p>
                  </a:txBody>
                  <a:tcPr/>
                </a:tc>
                <a:tc>
                  <a:txBody>
                    <a:bodyPr/>
                    <a:lstStyle/>
                    <a:p>
                      <a:r>
                        <a:rPr lang="tr-TR" dirty="0"/>
                        <a:t>Davranışa yöneliktir.</a:t>
                      </a:r>
                      <a:endParaRPr lang="tr-TR" dirty="0">
                        <a:latin typeface="Garamond" panose="02020404030301010803" pitchFamily="18" charset="0"/>
                      </a:endParaRPr>
                    </a:p>
                  </a:txBody>
                  <a:tcPr/>
                </a:tc>
                <a:extLst>
                  <a:ext uri="{0D108BD9-81ED-4DB2-BD59-A6C34878D82A}">
                    <a16:rowId xmlns:a16="http://schemas.microsoft.com/office/drawing/2014/main" val="3575158869"/>
                  </a:ext>
                </a:extLst>
              </a:tr>
              <a:tr h="370840">
                <a:tc>
                  <a:txBody>
                    <a:bodyPr/>
                    <a:lstStyle/>
                    <a:p>
                      <a:r>
                        <a:rPr lang="tr-TR" dirty="0"/>
                        <a:t>Karşımızdaki ile ilgili bir şeyler söyler.</a:t>
                      </a:r>
                      <a:endParaRPr lang="tr-TR" dirty="0">
                        <a:latin typeface="Garamond" panose="02020404030301010803" pitchFamily="18" charset="0"/>
                      </a:endParaRPr>
                    </a:p>
                  </a:txBody>
                  <a:tcPr/>
                </a:tc>
                <a:tc>
                  <a:txBody>
                    <a:bodyPr/>
                    <a:lstStyle/>
                    <a:p>
                      <a:r>
                        <a:rPr lang="tr-TR" dirty="0"/>
                        <a:t>Kendimizle ilgili bir şeyler söyler.</a:t>
                      </a:r>
                      <a:endParaRPr lang="tr-TR" dirty="0">
                        <a:latin typeface="Garamond" panose="02020404030301010803" pitchFamily="18" charset="0"/>
                      </a:endParaRPr>
                    </a:p>
                  </a:txBody>
                  <a:tcPr/>
                </a:tc>
                <a:extLst>
                  <a:ext uri="{0D108BD9-81ED-4DB2-BD59-A6C34878D82A}">
                    <a16:rowId xmlns:a16="http://schemas.microsoft.com/office/drawing/2014/main" val="1045497777"/>
                  </a:ext>
                </a:extLst>
              </a:tr>
              <a:tr h="370840">
                <a:tc>
                  <a:txBody>
                    <a:bodyPr/>
                    <a:lstStyle/>
                    <a:p>
                      <a:r>
                        <a:rPr lang="tr-TR" dirty="0"/>
                        <a:t>Benlik algısına saldırır.</a:t>
                      </a:r>
                      <a:endParaRPr lang="tr-TR" dirty="0">
                        <a:latin typeface="Garamond" panose="02020404030301010803" pitchFamily="18" charset="0"/>
                      </a:endParaRPr>
                    </a:p>
                  </a:txBody>
                  <a:tcPr/>
                </a:tc>
                <a:tc>
                  <a:txBody>
                    <a:bodyPr/>
                    <a:lstStyle/>
                    <a:p>
                      <a:r>
                        <a:rPr lang="tr-TR" dirty="0"/>
                        <a:t>Benlik algısını olumlu etkiler.</a:t>
                      </a:r>
                      <a:endParaRPr lang="tr-TR" dirty="0">
                        <a:latin typeface="Garamond" panose="02020404030301010803" pitchFamily="18" charset="0"/>
                      </a:endParaRPr>
                    </a:p>
                  </a:txBody>
                  <a:tcPr/>
                </a:tc>
                <a:extLst>
                  <a:ext uri="{0D108BD9-81ED-4DB2-BD59-A6C34878D82A}">
                    <a16:rowId xmlns:a16="http://schemas.microsoft.com/office/drawing/2014/main" val="3395791774"/>
                  </a:ext>
                </a:extLst>
              </a:tr>
              <a:tr h="370840">
                <a:tc>
                  <a:txBody>
                    <a:bodyPr/>
                    <a:lstStyle/>
                    <a:p>
                      <a:r>
                        <a:rPr lang="tr-TR" dirty="0"/>
                        <a:t>Öfke, nefret vb. duygular oluşturur.</a:t>
                      </a:r>
                      <a:endParaRPr lang="tr-TR" dirty="0">
                        <a:latin typeface="Garamond" panose="02020404030301010803" pitchFamily="18" charset="0"/>
                      </a:endParaRPr>
                    </a:p>
                  </a:txBody>
                  <a:tcPr/>
                </a:tc>
                <a:tc>
                  <a:txBody>
                    <a:bodyPr/>
                    <a:lstStyle/>
                    <a:p>
                      <a:r>
                        <a:rPr lang="tr-TR" dirty="0"/>
                        <a:t>Söylenene yardım isteği doğurur.</a:t>
                      </a:r>
                      <a:endParaRPr lang="tr-TR" dirty="0">
                        <a:latin typeface="Garamond" panose="02020404030301010803" pitchFamily="18" charset="0"/>
                      </a:endParaRPr>
                    </a:p>
                  </a:txBody>
                  <a:tcPr/>
                </a:tc>
                <a:extLst>
                  <a:ext uri="{0D108BD9-81ED-4DB2-BD59-A6C34878D82A}">
                    <a16:rowId xmlns:a16="http://schemas.microsoft.com/office/drawing/2014/main" val="1368044291"/>
                  </a:ext>
                </a:extLst>
              </a:tr>
              <a:tr h="370840">
                <a:tc>
                  <a:txBody>
                    <a:bodyPr/>
                    <a:lstStyle/>
                    <a:p>
                      <a:r>
                        <a:rPr lang="tr-TR" dirty="0"/>
                        <a:t>Çekingen/Saldırganlığa sebep olur.</a:t>
                      </a:r>
                      <a:endParaRPr lang="tr-TR" dirty="0">
                        <a:latin typeface="Garamond" panose="02020404030301010803" pitchFamily="18" charset="0"/>
                      </a:endParaRPr>
                    </a:p>
                  </a:txBody>
                  <a:tcPr/>
                </a:tc>
                <a:tc>
                  <a:txBody>
                    <a:bodyPr/>
                    <a:lstStyle/>
                    <a:p>
                      <a:r>
                        <a:rPr lang="tr-TR" dirty="0"/>
                        <a:t>Güvenli ortam oluşturmaya yardımcı olur.</a:t>
                      </a:r>
                      <a:endParaRPr lang="tr-TR" dirty="0">
                        <a:latin typeface="Garamond" panose="02020404030301010803" pitchFamily="18" charset="0"/>
                      </a:endParaRPr>
                    </a:p>
                  </a:txBody>
                  <a:tcPr/>
                </a:tc>
                <a:extLst>
                  <a:ext uri="{0D108BD9-81ED-4DB2-BD59-A6C34878D82A}">
                    <a16:rowId xmlns:a16="http://schemas.microsoft.com/office/drawing/2014/main" val="17658041"/>
                  </a:ext>
                </a:extLst>
              </a:tr>
            </a:tbl>
          </a:graphicData>
        </a:graphic>
      </p:graphicFrame>
      <p:cxnSp>
        <p:nvCxnSpPr>
          <p:cNvPr id="6" name="Düz Bağlayıcı 5">
            <a:extLst>
              <a:ext uri="{FF2B5EF4-FFF2-40B4-BE49-F238E27FC236}">
                <a16:creationId xmlns:a16="http://schemas.microsoft.com/office/drawing/2014/main" id="{F8DF9921-AA5E-405F-8153-4F312AD6FE00}"/>
              </a:ext>
            </a:extLst>
          </p:cNvPr>
          <p:cNvCxnSpPr>
            <a:endCxn id="4" idx="2"/>
          </p:cNvCxnSpPr>
          <p:nvPr/>
        </p:nvCxnSpPr>
        <p:spPr>
          <a:xfrm>
            <a:off x="5472332" y="4136531"/>
            <a:ext cx="14919" cy="249428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C:\Users\rhbrlk\Desktop\logo ram.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189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D2B730-8875-40C9-A856-261E3AB34B3D}"/>
              </a:ext>
            </a:extLst>
          </p:cNvPr>
          <p:cNvSpPr>
            <a:spLocks noGrp="1"/>
          </p:cNvSpPr>
          <p:nvPr>
            <p:ph type="title"/>
          </p:nvPr>
        </p:nvSpPr>
        <p:spPr/>
        <p:txBody>
          <a:bodyPr/>
          <a:lstStyle/>
          <a:p>
            <a:r>
              <a:rPr lang="tr-TR" dirty="0"/>
              <a:t>Örnek olarak…</a:t>
            </a:r>
          </a:p>
        </p:txBody>
      </p:sp>
      <p:sp>
        <p:nvSpPr>
          <p:cNvPr id="4" name="İçerik Yer Tutucusu 3">
            <a:extLst>
              <a:ext uri="{FF2B5EF4-FFF2-40B4-BE49-F238E27FC236}">
                <a16:creationId xmlns:a16="http://schemas.microsoft.com/office/drawing/2014/main" id="{A244274A-5A23-4E93-B477-72B709D88070}"/>
              </a:ext>
            </a:extLst>
          </p:cNvPr>
          <p:cNvSpPr>
            <a:spLocks noGrp="1"/>
          </p:cNvSpPr>
          <p:nvPr>
            <p:ph sz="half" idx="1"/>
          </p:nvPr>
        </p:nvSpPr>
        <p:spPr/>
        <p:txBody>
          <a:bodyPr/>
          <a:lstStyle/>
          <a:p>
            <a:r>
              <a:rPr lang="tr-TR" dirty="0">
                <a:latin typeface="Gabriola" panose="04040605051002020D02" pitchFamily="82" charset="0"/>
              </a:rPr>
              <a:t>Hep geç kalıyorsun!</a:t>
            </a:r>
          </a:p>
          <a:p>
            <a:r>
              <a:rPr lang="tr-TR" dirty="0">
                <a:latin typeface="Gabriola" panose="04040605051002020D02" pitchFamily="82" charset="0"/>
              </a:rPr>
              <a:t>Çok tembelsin.</a:t>
            </a:r>
          </a:p>
          <a:p>
            <a:r>
              <a:rPr lang="tr-TR" dirty="0">
                <a:latin typeface="Gabriola" panose="04040605051002020D02" pitchFamily="82" charset="0"/>
              </a:rPr>
              <a:t>Odanı toplamaya devam et.</a:t>
            </a:r>
          </a:p>
          <a:p>
            <a:endParaRPr lang="tr-TR" dirty="0">
              <a:latin typeface="Gabriola" panose="04040605051002020D02" pitchFamily="82" charset="0"/>
            </a:endParaRPr>
          </a:p>
        </p:txBody>
      </p:sp>
      <p:sp>
        <p:nvSpPr>
          <p:cNvPr id="5" name="İçerik Yer Tutucusu 4">
            <a:extLst>
              <a:ext uri="{FF2B5EF4-FFF2-40B4-BE49-F238E27FC236}">
                <a16:creationId xmlns:a16="http://schemas.microsoft.com/office/drawing/2014/main" id="{DC591CDB-3963-4A2E-BAF9-E0885DDB720F}"/>
              </a:ext>
            </a:extLst>
          </p:cNvPr>
          <p:cNvSpPr>
            <a:spLocks noGrp="1"/>
          </p:cNvSpPr>
          <p:nvPr>
            <p:ph sz="half" idx="2"/>
          </p:nvPr>
        </p:nvSpPr>
        <p:spPr/>
        <p:txBody>
          <a:bodyPr/>
          <a:lstStyle/>
          <a:p>
            <a:r>
              <a:rPr lang="tr-TR" dirty="0">
                <a:latin typeface="Gabriola" panose="04040605051002020D02" pitchFamily="82" charset="0"/>
              </a:rPr>
              <a:t>Geldiğimde seni görmeyince endişeleniyorum.</a:t>
            </a:r>
          </a:p>
          <a:p>
            <a:r>
              <a:rPr lang="tr-TR" dirty="0">
                <a:latin typeface="Gabriola" panose="04040605051002020D02" pitchFamily="82" charset="0"/>
              </a:rPr>
              <a:t>Derslerinde başarısız olman beni üzüyor.</a:t>
            </a:r>
          </a:p>
          <a:p>
            <a:r>
              <a:rPr lang="tr-TR" dirty="0">
                <a:latin typeface="Gabriola" panose="04040605051002020D02" pitchFamily="82" charset="0"/>
              </a:rPr>
              <a:t>Odanın temiz ve düzenli olması beni mutlu ediyor.</a:t>
            </a:r>
          </a:p>
          <a:p>
            <a:r>
              <a:rPr lang="tr-TR" dirty="0">
                <a:latin typeface="Gabriola" panose="04040605051002020D02" pitchFamily="82" charset="0"/>
              </a:rPr>
              <a:t>Odanı temiz tutuyor olmanı takdir ediyorum.</a:t>
            </a:r>
          </a:p>
        </p:txBody>
      </p:sp>
      <p:sp>
        <p:nvSpPr>
          <p:cNvPr id="3" name="Metin kutusu 2">
            <a:extLst>
              <a:ext uri="{FF2B5EF4-FFF2-40B4-BE49-F238E27FC236}">
                <a16:creationId xmlns:a16="http://schemas.microsoft.com/office/drawing/2014/main" id="{05ECE67E-AD47-487D-A6C0-2B5FFC1E2826}"/>
              </a:ext>
            </a:extLst>
          </p:cNvPr>
          <p:cNvSpPr txBox="1"/>
          <p:nvPr/>
        </p:nvSpPr>
        <p:spPr>
          <a:xfrm>
            <a:off x="680320" y="5577164"/>
            <a:ext cx="8665699" cy="461665"/>
          </a:xfrm>
          <a:prstGeom prst="rect">
            <a:avLst/>
          </a:prstGeom>
          <a:noFill/>
        </p:spPr>
        <p:txBody>
          <a:bodyPr wrap="square" rtlCol="0">
            <a:spAutoFit/>
          </a:bodyPr>
          <a:lstStyle/>
          <a:p>
            <a:pPr marL="285750" indent="-285750">
              <a:buFont typeface="Wingdings 2" panose="05020102010507070707" pitchFamily="18" charset="2"/>
              <a:buChar char=""/>
            </a:pPr>
            <a:r>
              <a:rPr lang="tr-TR" sz="2400" dirty="0">
                <a:solidFill>
                  <a:schemeClr val="accent1">
                    <a:lumMod val="75000"/>
                  </a:schemeClr>
                </a:solidFill>
                <a:latin typeface="Gabriola" panose="04040605051002020D02" pitchFamily="82" charset="0"/>
              </a:rPr>
              <a:t> Sizler de kendi örneklerinizi verebilirsiniz…</a:t>
            </a:r>
          </a:p>
        </p:txBody>
      </p:sp>
      <p:pic>
        <p:nvPicPr>
          <p:cNvPr id="6" name="Picture 2" descr="C:\Users\rhbrlk\Desktop\logo ram.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79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0573A24-AD84-4562-A993-7D04E1D18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3C087F8-F09C-4C07-B55F-6081689A241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FC49D257-5737-4C0D-89EA-9C311AF2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13D267A-94F5-488A-94C6-5D7156D9AF8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20" name="Rectangle 19">
            <a:extLst>
              <a:ext uri="{FF2B5EF4-FFF2-40B4-BE49-F238E27FC236}">
                <a16:creationId xmlns:a16="http://schemas.microsoft.com/office/drawing/2014/main" id="{46CE3EB2-91DF-4F5D-8874-744AAAE311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Başlık 3">
            <a:extLst>
              <a:ext uri="{FF2B5EF4-FFF2-40B4-BE49-F238E27FC236}">
                <a16:creationId xmlns:a16="http://schemas.microsoft.com/office/drawing/2014/main" id="{E89BB168-22BD-414B-B7F0-FC9381E32871}"/>
              </a:ext>
            </a:extLst>
          </p:cNvPr>
          <p:cNvSpPr>
            <a:spLocks noGrp="1"/>
          </p:cNvSpPr>
          <p:nvPr>
            <p:ph type="ctrTitle"/>
          </p:nvPr>
        </p:nvSpPr>
        <p:spPr>
          <a:xfrm>
            <a:off x="680322" y="2403231"/>
            <a:ext cx="5192940" cy="2133600"/>
          </a:xfrm>
        </p:spPr>
        <p:txBody>
          <a:bodyPr anchor="ctr">
            <a:normAutofit/>
          </a:bodyPr>
          <a:lstStyle/>
          <a:p>
            <a:r>
              <a:rPr lang="tr-TR"/>
              <a:t>Dinlediğiniz İçin Teşekkürler!</a:t>
            </a:r>
          </a:p>
        </p:txBody>
      </p:sp>
      <p:pic>
        <p:nvPicPr>
          <p:cNvPr id="9" name="Graphic 8" descr="Smiling Face with No Fill">
            <a:extLst>
              <a:ext uri="{FF2B5EF4-FFF2-40B4-BE49-F238E27FC236}">
                <a16:creationId xmlns:a16="http://schemas.microsoft.com/office/drawing/2014/main" id="{9668FE62-9B90-B247-283A-92CBC2D51A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736079" y="1024255"/>
            <a:ext cx="4809490" cy="480949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68208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D3B7A2-4599-4D2C-AAD7-F2F4C32E6512}"/>
              </a:ext>
            </a:extLst>
          </p:cNvPr>
          <p:cNvSpPr>
            <a:spLocks noGrp="1"/>
          </p:cNvSpPr>
          <p:nvPr>
            <p:ph type="title"/>
          </p:nvPr>
        </p:nvSpPr>
        <p:spPr/>
        <p:txBody>
          <a:bodyPr/>
          <a:lstStyle/>
          <a:p>
            <a:r>
              <a:rPr lang="tr-TR" dirty="0"/>
              <a:t>İletişim Nedir?</a:t>
            </a:r>
          </a:p>
        </p:txBody>
      </p:sp>
      <p:sp>
        <p:nvSpPr>
          <p:cNvPr id="3" name="İçerik Yer Tutucusu 2">
            <a:extLst>
              <a:ext uri="{FF2B5EF4-FFF2-40B4-BE49-F238E27FC236}">
                <a16:creationId xmlns:a16="http://schemas.microsoft.com/office/drawing/2014/main" id="{744B19A0-BCF8-4FDB-9D9A-04FFA8DF4337}"/>
              </a:ext>
            </a:extLst>
          </p:cNvPr>
          <p:cNvSpPr>
            <a:spLocks noGrp="1"/>
          </p:cNvSpPr>
          <p:nvPr>
            <p:ph idx="1"/>
          </p:nvPr>
        </p:nvSpPr>
        <p:spPr/>
        <p:txBody>
          <a:bodyPr/>
          <a:lstStyle/>
          <a:p>
            <a:pPr>
              <a:spcBef>
                <a:spcPts val="1200"/>
              </a:spcBef>
            </a:pPr>
            <a:r>
              <a:rPr lang="tr-TR" dirty="0">
                <a:latin typeface="Gabriola" panose="04040605051002020D02" pitchFamily="82" charset="0"/>
                <a:cs typeface="Gisha" panose="020B0604020202020204" pitchFamily="34" charset="-79"/>
              </a:rPr>
              <a:t>k</a:t>
            </a:r>
            <a:r>
              <a:rPr lang="tr-TR" b="0" i="0" dirty="0">
                <a:effectLst/>
                <a:latin typeface="Gabriola" panose="04040605051002020D02" pitchFamily="82" charset="0"/>
                <a:cs typeface="Gisha" panose="020B0604020202020204" pitchFamily="34" charset="-79"/>
              </a:rPr>
              <a:t>işiler arasında, duygu, düşünce, bilgi ve haberlerin, akla gelebilecek her türlü biçim ve yolla kişiden kişiye karşılıklı olarak aktarılması.</a:t>
            </a:r>
          </a:p>
          <a:p>
            <a:pPr>
              <a:spcBef>
                <a:spcPts val="1200"/>
              </a:spcBef>
            </a:pPr>
            <a:endParaRPr lang="tr-TR" dirty="0">
              <a:latin typeface="Gabriola" panose="04040605051002020D02" pitchFamily="82" charset="0"/>
              <a:cs typeface="Gisha" panose="020B0604020202020204" pitchFamily="34" charset="-79"/>
            </a:endParaRPr>
          </a:p>
          <a:p>
            <a:pPr>
              <a:spcBef>
                <a:spcPts val="1200"/>
              </a:spcBef>
            </a:pPr>
            <a:r>
              <a:rPr lang="tr-TR" dirty="0">
                <a:latin typeface="Gabriola" panose="04040605051002020D02" pitchFamily="82" charset="0"/>
                <a:cs typeface="Gisha" panose="020B0604020202020204" pitchFamily="34" charset="-79"/>
              </a:rPr>
              <a:t>İletişim, kendini özgürce ve bütünüyle ifade edebilme sanatıdır. Kendimizi doğru anlatabilmek ve doğru anlayabilmek için etkili iletişim önemlidir.</a:t>
            </a:r>
          </a:p>
          <a:p>
            <a:pPr>
              <a:spcBef>
                <a:spcPts val="1200"/>
              </a:spcBef>
            </a:pPr>
            <a:r>
              <a:rPr lang="tr-TR" dirty="0">
                <a:latin typeface="Gabriola" panose="04040605051002020D02" pitchFamily="82" charset="0"/>
                <a:cs typeface="Gisha" panose="020B0604020202020204" pitchFamily="34" charset="-79"/>
              </a:rPr>
              <a:t>İki kişi birbirinin farkına vardığı andan itibaren iletişim başlar. Yapılan veya yapılmayan bütün davranışların anlamı vardır.</a:t>
            </a:r>
          </a:p>
        </p:txBody>
      </p:sp>
      <p:pic>
        <p:nvPicPr>
          <p:cNvPr id="2050" name="Picture 2" descr="C:\Users\rhbrlk\Desktop\logo ram.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8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etişim Nedir? Ögeleri Nelerdir? İletişim süreci - Dil Gelişimi">
            <a:extLst>
              <a:ext uri="{FF2B5EF4-FFF2-40B4-BE49-F238E27FC236}">
                <a16:creationId xmlns:a16="http://schemas.microsoft.com/office/drawing/2014/main" id="{4BA226D4-8956-4E89-9AA1-7D9655F7EB4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0321" y="753228"/>
            <a:ext cx="9613861" cy="57805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descr="C:\Users\rhbrlk\Desktop\logo ram.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8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özsüz -beden dili- iletişim becerileri - nKariyer">
            <a:extLst>
              <a:ext uri="{FF2B5EF4-FFF2-40B4-BE49-F238E27FC236}">
                <a16:creationId xmlns:a16="http://schemas.microsoft.com/office/drawing/2014/main" id="{462026B7-C3E6-4D27-85A0-9E802C3571A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40" r="4131"/>
          <a:stretch/>
        </p:blipFill>
        <p:spPr bwMode="auto">
          <a:xfrm>
            <a:off x="7272990" y="2765993"/>
            <a:ext cx="4093700" cy="2741076"/>
          </a:xfrm>
          <a:prstGeom prst="rect">
            <a:avLst/>
          </a:prstGeom>
          <a:noFill/>
          <a:ln>
            <a:solidFill>
              <a:schemeClr val="tx2">
                <a:lumMod val="25000"/>
              </a:schemeClr>
            </a:solidFill>
          </a:ln>
          <a:effectLst>
            <a:outerShdw blurRad="50800" dist="381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56F798F5-F2BC-477D-98C3-FF2213BE927C}"/>
              </a:ext>
            </a:extLst>
          </p:cNvPr>
          <p:cNvSpPr>
            <a:spLocks noGrp="1"/>
          </p:cNvSpPr>
          <p:nvPr>
            <p:ph type="title"/>
          </p:nvPr>
        </p:nvSpPr>
        <p:spPr/>
        <p:txBody>
          <a:bodyPr/>
          <a:lstStyle/>
          <a:p>
            <a:r>
              <a:rPr lang="tr-TR" dirty="0"/>
              <a:t>İletişim Türleri</a:t>
            </a:r>
          </a:p>
        </p:txBody>
      </p:sp>
      <p:sp>
        <p:nvSpPr>
          <p:cNvPr id="3" name="İçerik Yer Tutucusu 2">
            <a:extLst>
              <a:ext uri="{FF2B5EF4-FFF2-40B4-BE49-F238E27FC236}">
                <a16:creationId xmlns:a16="http://schemas.microsoft.com/office/drawing/2014/main" id="{193148B6-B86B-40D9-BC96-8439882B4D29}"/>
              </a:ext>
            </a:extLst>
          </p:cNvPr>
          <p:cNvSpPr>
            <a:spLocks noGrp="1"/>
          </p:cNvSpPr>
          <p:nvPr>
            <p:ph idx="1"/>
          </p:nvPr>
        </p:nvSpPr>
        <p:spPr>
          <a:xfrm>
            <a:off x="680321" y="2336873"/>
            <a:ext cx="6466067" cy="3599316"/>
          </a:xfrm>
        </p:spPr>
        <p:txBody>
          <a:bodyPr/>
          <a:lstStyle/>
          <a:p>
            <a:pPr>
              <a:buFont typeface="Wingdings" panose="05000000000000000000" pitchFamily="2" charset="2"/>
              <a:buChar char="{"/>
            </a:pPr>
            <a:r>
              <a:rPr lang="tr-TR" sz="2800" dirty="0">
                <a:solidFill>
                  <a:schemeClr val="accent1"/>
                </a:solidFill>
                <a:latin typeface="Gabriola" panose="04040605051002020D02" pitchFamily="82" charset="0"/>
              </a:rPr>
              <a:t>Sözlü İletişim</a:t>
            </a:r>
          </a:p>
          <a:p>
            <a:pPr>
              <a:buFont typeface="Wingdings" panose="05000000000000000000" pitchFamily="2" charset="2"/>
              <a:buChar char="{"/>
            </a:pPr>
            <a:r>
              <a:rPr lang="tr-TR" sz="2800" dirty="0">
                <a:solidFill>
                  <a:schemeClr val="accent1"/>
                </a:solidFill>
                <a:latin typeface="Gabriola" panose="04040605051002020D02" pitchFamily="82" charset="0"/>
              </a:rPr>
              <a:t>Yazılı İletişim</a:t>
            </a:r>
          </a:p>
          <a:p>
            <a:pPr>
              <a:buFont typeface="Wingdings" panose="05000000000000000000" pitchFamily="2" charset="2"/>
              <a:buChar char="{"/>
            </a:pPr>
            <a:r>
              <a:rPr lang="tr-TR" sz="2800" dirty="0">
                <a:solidFill>
                  <a:schemeClr val="accent1"/>
                </a:solidFill>
                <a:latin typeface="Gabriola" panose="04040605051002020D02" pitchFamily="82" charset="0"/>
              </a:rPr>
              <a:t>Sözsüz İletişim</a:t>
            </a:r>
          </a:p>
          <a:p>
            <a:pPr lvl="1"/>
            <a:r>
              <a:rPr lang="tr-TR" sz="2400" dirty="0">
                <a:latin typeface="Gabriola" panose="04040605051002020D02" pitchFamily="82" charset="0"/>
              </a:rPr>
              <a:t>Söz ve sözcük gerektirmeden, jest, mimik, göz kontağı vb. beden dili unsurlarıyla gerçekleştirilen iletişim şeklidir. Bazen sözlü iletişime gerek bırakmaması nedeniyle, bazen ise sözlü iletişimi güçlendirmek amacıyla kullanılır.</a:t>
            </a:r>
          </a:p>
          <a:p>
            <a:endParaRPr lang="tr-TR" dirty="0"/>
          </a:p>
        </p:txBody>
      </p:sp>
      <p:pic>
        <p:nvPicPr>
          <p:cNvPr id="5" name="Picture 2" descr="C:\Users\rhbrlk\Desktop\logo ram.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1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3C1B8C-067F-46AE-BEA6-D97BF9F46B8B}"/>
              </a:ext>
            </a:extLst>
          </p:cNvPr>
          <p:cNvSpPr>
            <a:spLocks noGrp="1"/>
          </p:cNvSpPr>
          <p:nvPr>
            <p:ph type="title"/>
          </p:nvPr>
        </p:nvSpPr>
        <p:spPr/>
        <p:txBody>
          <a:bodyPr/>
          <a:lstStyle/>
          <a:p>
            <a:r>
              <a:rPr lang="tr-TR" dirty="0"/>
              <a:t>Etkili İletişim Neden Önemlidir?</a:t>
            </a:r>
          </a:p>
        </p:txBody>
      </p:sp>
      <p:sp>
        <p:nvSpPr>
          <p:cNvPr id="3" name="İçerik Yer Tutucusu 2">
            <a:extLst>
              <a:ext uri="{FF2B5EF4-FFF2-40B4-BE49-F238E27FC236}">
                <a16:creationId xmlns:a16="http://schemas.microsoft.com/office/drawing/2014/main" id="{B348264D-99CF-4952-B16C-A44FBD77A903}"/>
              </a:ext>
            </a:extLst>
          </p:cNvPr>
          <p:cNvSpPr>
            <a:spLocks noGrp="1"/>
          </p:cNvSpPr>
          <p:nvPr>
            <p:ph idx="1"/>
          </p:nvPr>
        </p:nvSpPr>
        <p:spPr/>
        <p:txBody>
          <a:bodyPr>
            <a:normAutofit fontScale="92500" lnSpcReduction="10000"/>
          </a:bodyPr>
          <a:lstStyle/>
          <a:p>
            <a:r>
              <a:rPr lang="tr-TR" sz="2800" dirty="0">
                <a:latin typeface="Gabriola" panose="04040605051002020D02" pitchFamily="82" charset="0"/>
              </a:rPr>
              <a:t>Etkili iletişim, gerek günlük yaşamda, gerek okul hayatında ve hatta ileride meslek yaşamında da birçok avantaj elde etmemizi sağlar. Etkili iletişimle bireyler sosyal çevrelerinde kendilerini doğru ifade edebilecekleri için daha iyi ilişkiler kurar. İletişimin doğru şekilde kurulması yanlış anlamaların ve yanlış anlaşılmaların önüne geçeceği için gereksiz tartışmaları da önlemektedir. </a:t>
            </a:r>
            <a:r>
              <a:rPr lang="tr-TR" sz="3200" b="1" dirty="0">
                <a:solidFill>
                  <a:srgbClr val="00B0F0"/>
                </a:solidFill>
                <a:latin typeface="Gabriola" panose="04040605051002020D02" pitchFamily="82" charset="0"/>
              </a:rPr>
              <a:t>Huzurlu bir ortam sağlıklı kurulan iletişimle mümkün olur.</a:t>
            </a:r>
            <a:endParaRPr lang="tr-TR" sz="2800" b="1" dirty="0">
              <a:solidFill>
                <a:srgbClr val="00B0F0"/>
              </a:solidFill>
              <a:latin typeface="Gabriola" panose="04040605051002020D02" pitchFamily="82" charset="0"/>
            </a:endParaRPr>
          </a:p>
          <a:p>
            <a:pPr lvl="1">
              <a:buClr>
                <a:schemeClr val="accent1"/>
              </a:buClr>
              <a:buFont typeface="Wingdings" panose="05000000000000000000" pitchFamily="2" charset="2"/>
              <a:buChar char=""/>
            </a:pPr>
            <a:r>
              <a:rPr lang="tr-TR" sz="2400" dirty="0">
                <a:latin typeface="Gabriola" panose="04040605051002020D02" pitchFamily="82" charset="0"/>
              </a:rPr>
              <a:t>Yanlış anlaşılmaların önüne geçilir.</a:t>
            </a:r>
          </a:p>
          <a:p>
            <a:pPr lvl="1">
              <a:buClr>
                <a:schemeClr val="accent1"/>
              </a:buClr>
              <a:buFont typeface="Wingdings" panose="05000000000000000000" pitchFamily="2" charset="2"/>
              <a:buChar char=""/>
            </a:pPr>
            <a:r>
              <a:rPr lang="tr-TR" sz="2400" dirty="0">
                <a:latin typeface="Gabriola" panose="04040605051002020D02" pitchFamily="82" charset="0"/>
              </a:rPr>
              <a:t>İkna kabiliyeti yükselir.</a:t>
            </a:r>
          </a:p>
          <a:p>
            <a:pPr lvl="1">
              <a:buClr>
                <a:schemeClr val="accent1"/>
              </a:buClr>
              <a:buFont typeface="Wingdings" panose="05000000000000000000" pitchFamily="2" charset="2"/>
              <a:buChar char=""/>
            </a:pPr>
            <a:r>
              <a:rPr lang="tr-TR" sz="2400" dirty="0">
                <a:latin typeface="Gabriola" panose="04040605051002020D02" pitchFamily="82" charset="0"/>
              </a:rPr>
              <a:t>Özgüvenli bir görüntü sağlar.</a:t>
            </a:r>
          </a:p>
          <a:p>
            <a:pPr lvl="1">
              <a:buClr>
                <a:schemeClr val="accent1"/>
              </a:buClr>
              <a:buFont typeface="Wingdings" panose="05000000000000000000" pitchFamily="2" charset="2"/>
              <a:buChar char=""/>
            </a:pPr>
            <a:r>
              <a:rPr lang="tr-TR" sz="2400" dirty="0">
                <a:latin typeface="Gabriola" panose="04040605051002020D02" pitchFamily="82" charset="0"/>
              </a:rPr>
              <a:t>Daha doğru kararlar alabilmemizi sağlar.</a:t>
            </a:r>
          </a:p>
        </p:txBody>
      </p:sp>
      <p:pic>
        <p:nvPicPr>
          <p:cNvPr id="7" name="Grafik 6" descr="Karşılama">
            <a:extLst>
              <a:ext uri="{FF2B5EF4-FFF2-40B4-BE49-F238E27FC236}">
                <a16:creationId xmlns:a16="http://schemas.microsoft.com/office/drawing/2014/main" id="{EBFD6696-2B8C-449A-AFB7-DCE5C6F142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921372" y="3710519"/>
            <a:ext cx="2745620" cy="2745620"/>
          </a:xfrm>
          <a:prstGeom prst="rect">
            <a:avLst/>
          </a:prstGeom>
        </p:spPr>
      </p:pic>
      <p:pic>
        <p:nvPicPr>
          <p:cNvPr id="5" name="Picture 2" descr="C:\Users\rhbrlk\Desktop\logo ram.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90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F9A6E5-D579-4394-91A0-8CE4981567A7}"/>
              </a:ext>
            </a:extLst>
          </p:cNvPr>
          <p:cNvSpPr>
            <a:spLocks noGrp="1"/>
          </p:cNvSpPr>
          <p:nvPr>
            <p:ph type="title"/>
          </p:nvPr>
        </p:nvSpPr>
        <p:spPr/>
        <p:txBody>
          <a:bodyPr/>
          <a:lstStyle/>
          <a:p>
            <a:r>
              <a:rPr lang="tr-TR" dirty="0"/>
              <a:t>İletişim Engelleri</a:t>
            </a:r>
          </a:p>
        </p:txBody>
      </p:sp>
      <p:sp>
        <p:nvSpPr>
          <p:cNvPr id="3" name="İçerik Yer Tutucusu 2">
            <a:extLst>
              <a:ext uri="{FF2B5EF4-FFF2-40B4-BE49-F238E27FC236}">
                <a16:creationId xmlns:a16="http://schemas.microsoft.com/office/drawing/2014/main" id="{D30C23BB-4B5F-488A-9638-7B9C57A435C6}"/>
              </a:ext>
            </a:extLst>
          </p:cNvPr>
          <p:cNvSpPr>
            <a:spLocks noGrp="1"/>
          </p:cNvSpPr>
          <p:nvPr>
            <p:ph idx="1"/>
          </p:nvPr>
        </p:nvSpPr>
        <p:spPr>
          <a:xfrm>
            <a:off x="680321" y="2336872"/>
            <a:ext cx="9613861" cy="4049859"/>
          </a:xfrm>
        </p:spPr>
        <p:txBody>
          <a:bodyPr>
            <a:normAutofit/>
          </a:bodyPr>
          <a:lstStyle/>
          <a:p>
            <a:pPr>
              <a:buClr>
                <a:srgbClr val="FFFF00"/>
              </a:buClr>
              <a:buFont typeface="Wingdings" panose="05000000000000000000" pitchFamily="2" charset="2"/>
              <a:buChar char=""/>
            </a:pPr>
            <a:r>
              <a:rPr lang="tr-TR" b="1" dirty="0">
                <a:solidFill>
                  <a:schemeClr val="accent1">
                    <a:lumMod val="60000"/>
                    <a:lumOff val="40000"/>
                  </a:schemeClr>
                </a:solidFill>
                <a:latin typeface="Gabriola" panose="04040605051002020D02" pitchFamily="82" charset="0"/>
              </a:rPr>
              <a:t>Fiziksel Engeller</a:t>
            </a:r>
          </a:p>
          <a:p>
            <a:pPr lvl="1"/>
            <a:r>
              <a:rPr lang="tr-TR" dirty="0">
                <a:latin typeface="Gabriola" panose="04040605051002020D02" pitchFamily="82" charset="0"/>
              </a:rPr>
              <a:t>Çoğunlukla iletişim kanalıyla ilgili sorunlardır. Telefonla konuşurken kişinin mimiklerini görememek veya kalabalık bir ortamda gürültüden anlaşılamamak vs. sayılabilir.</a:t>
            </a:r>
          </a:p>
          <a:p>
            <a:pPr>
              <a:buClr>
                <a:srgbClr val="FFFF00"/>
              </a:buClr>
              <a:buFont typeface="Wingdings" panose="05000000000000000000" pitchFamily="2" charset="2"/>
              <a:buChar char=""/>
            </a:pPr>
            <a:r>
              <a:rPr lang="tr-TR" b="1" dirty="0">
                <a:solidFill>
                  <a:schemeClr val="accent1">
                    <a:lumMod val="60000"/>
                    <a:lumOff val="40000"/>
                  </a:schemeClr>
                </a:solidFill>
                <a:latin typeface="Gabriola" panose="04040605051002020D02" pitchFamily="82" charset="0"/>
              </a:rPr>
              <a:t>Önyargılı Dinlemek</a:t>
            </a:r>
          </a:p>
          <a:p>
            <a:pPr lvl="1"/>
            <a:r>
              <a:rPr lang="tr-TR" dirty="0">
                <a:latin typeface="Gabriola" panose="04040605051002020D02" pitchFamily="82" charset="0"/>
              </a:rPr>
              <a:t>Dinleyen kişinin mesajı veren kişi hakkında olan önyargıları iletişimin tamamen farklı yönlere kaymasına sebep olabilir.</a:t>
            </a:r>
          </a:p>
          <a:p>
            <a:pPr>
              <a:buClr>
                <a:srgbClr val="FFFF00"/>
              </a:buClr>
              <a:buFont typeface="Wingdings" panose="05000000000000000000" pitchFamily="2" charset="2"/>
              <a:buChar char=""/>
            </a:pPr>
            <a:r>
              <a:rPr lang="tr-TR" b="1" dirty="0">
                <a:solidFill>
                  <a:schemeClr val="accent1">
                    <a:lumMod val="60000"/>
                    <a:lumOff val="40000"/>
                  </a:schemeClr>
                </a:solidFill>
                <a:latin typeface="Gabriola" panose="04040605051002020D02" pitchFamily="82" charset="0"/>
              </a:rPr>
              <a:t>Konuyla İlgilenmemek</a:t>
            </a:r>
          </a:p>
          <a:p>
            <a:pPr lvl="1"/>
            <a:r>
              <a:rPr lang="tr-TR" dirty="0">
                <a:latin typeface="Gabriola" panose="04040605051002020D02" pitchFamily="82" charset="0"/>
              </a:rPr>
              <a:t>Verilen mesajın içeriğiyle ilgili olmamak da bir iletişim engelidir.</a:t>
            </a:r>
          </a:p>
          <a:p>
            <a:pPr>
              <a:buClr>
                <a:srgbClr val="FFFF00"/>
              </a:buClr>
              <a:buFont typeface="Wingdings" panose="05000000000000000000" pitchFamily="2" charset="2"/>
              <a:buChar char=""/>
            </a:pPr>
            <a:r>
              <a:rPr lang="tr-TR" b="1" dirty="0">
                <a:solidFill>
                  <a:schemeClr val="accent1">
                    <a:lumMod val="60000"/>
                    <a:lumOff val="40000"/>
                  </a:schemeClr>
                </a:solidFill>
                <a:latin typeface="Gabriola" panose="04040605051002020D02" pitchFamily="82" charset="0"/>
              </a:rPr>
              <a:t>Psikolojik Faktörler</a:t>
            </a:r>
          </a:p>
          <a:p>
            <a:pPr lvl="1"/>
            <a:r>
              <a:rPr lang="tr-TR" dirty="0">
                <a:latin typeface="Gabriola" panose="04040605051002020D02" pitchFamily="82" charset="0"/>
              </a:rPr>
              <a:t>Gerek mesajı veren gerek de dinleyen kişinin ruh hali, sağlık durumu, o anki düşünceleri iletişimde belirleyici faktör olabilir. </a:t>
            </a:r>
          </a:p>
        </p:txBody>
      </p:sp>
      <p:pic>
        <p:nvPicPr>
          <p:cNvPr id="4" name="Picture 2" descr="C:\Users\rhbrlk\Desktop\logo ram.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329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B9596B-738C-4183-8F37-B3683A15E7D1}"/>
              </a:ext>
            </a:extLst>
          </p:cNvPr>
          <p:cNvSpPr>
            <a:spLocks noGrp="1"/>
          </p:cNvSpPr>
          <p:nvPr>
            <p:ph type="title"/>
          </p:nvPr>
        </p:nvSpPr>
        <p:spPr/>
        <p:txBody>
          <a:bodyPr/>
          <a:lstStyle/>
          <a:p>
            <a:r>
              <a:rPr lang="tr-TR" dirty="0"/>
              <a:t>İletişim Engelleri</a:t>
            </a:r>
          </a:p>
        </p:txBody>
      </p:sp>
      <p:sp>
        <p:nvSpPr>
          <p:cNvPr id="3" name="İçerik Yer Tutucusu 2">
            <a:extLst>
              <a:ext uri="{FF2B5EF4-FFF2-40B4-BE49-F238E27FC236}">
                <a16:creationId xmlns:a16="http://schemas.microsoft.com/office/drawing/2014/main" id="{8888FC69-849C-4148-A8D6-5E748D4A569B}"/>
              </a:ext>
            </a:extLst>
          </p:cNvPr>
          <p:cNvSpPr>
            <a:spLocks noGrp="1"/>
          </p:cNvSpPr>
          <p:nvPr>
            <p:ph idx="1"/>
          </p:nvPr>
        </p:nvSpPr>
        <p:spPr/>
        <p:txBody>
          <a:bodyPr>
            <a:normAutofit/>
          </a:bodyPr>
          <a:lstStyle/>
          <a:p>
            <a:pPr>
              <a:buClr>
                <a:srgbClr val="FFFF00"/>
              </a:buClr>
              <a:buFont typeface="Wingdings" panose="05000000000000000000" pitchFamily="2" charset="2"/>
              <a:buChar char=""/>
            </a:pPr>
            <a:r>
              <a:rPr lang="tr-TR" sz="3200" dirty="0">
                <a:solidFill>
                  <a:schemeClr val="accent1">
                    <a:lumMod val="60000"/>
                    <a:lumOff val="40000"/>
                  </a:schemeClr>
                </a:solidFill>
                <a:latin typeface="Gabriola" panose="04040605051002020D02" pitchFamily="82" charset="0"/>
              </a:rPr>
              <a:t>Mesaj İçeriğindeki Olumsuzluklar</a:t>
            </a:r>
          </a:p>
          <a:p>
            <a:pPr lvl="1"/>
            <a:r>
              <a:rPr lang="tr-TR" sz="2400" dirty="0">
                <a:latin typeface="Gabriola" panose="04040605051002020D02" pitchFamily="82" charset="0"/>
              </a:rPr>
              <a:t>Emir Cümleleri Kullanma</a:t>
            </a:r>
          </a:p>
          <a:p>
            <a:pPr lvl="1"/>
            <a:r>
              <a:rPr lang="tr-TR" sz="2400" dirty="0">
                <a:latin typeface="Gabriola" panose="04040605051002020D02" pitchFamily="82" charset="0"/>
              </a:rPr>
              <a:t>Yargılama</a:t>
            </a:r>
          </a:p>
          <a:p>
            <a:pPr lvl="1"/>
            <a:r>
              <a:rPr lang="tr-TR" sz="2400" dirty="0">
                <a:latin typeface="Gabriola" panose="04040605051002020D02" pitchFamily="82" charset="0"/>
              </a:rPr>
              <a:t>Eleştirme</a:t>
            </a:r>
          </a:p>
          <a:p>
            <a:pPr lvl="1"/>
            <a:r>
              <a:rPr lang="tr-TR" sz="2400" dirty="0">
                <a:latin typeface="Gabriola" panose="04040605051002020D02" pitchFamily="82" charset="0"/>
              </a:rPr>
              <a:t>Tehdit Etme Veya Şantaj Yapma</a:t>
            </a:r>
          </a:p>
          <a:p>
            <a:pPr lvl="1"/>
            <a:r>
              <a:rPr lang="tr-TR" sz="2400" dirty="0">
                <a:latin typeface="Gabriola" panose="04040605051002020D02" pitchFamily="82" charset="0"/>
              </a:rPr>
              <a:t>Alay Edici Cümleler Kullanma</a:t>
            </a:r>
          </a:p>
          <a:p>
            <a:pPr lvl="1"/>
            <a:r>
              <a:rPr lang="tr-TR" sz="2400" dirty="0">
                <a:latin typeface="Gabriola" panose="04040605051002020D02" pitchFamily="82" charset="0"/>
              </a:rPr>
              <a:t>Lakap Takma vb. </a:t>
            </a:r>
          </a:p>
          <a:p>
            <a:pPr lvl="1"/>
            <a:endParaRPr lang="tr-TR" sz="600" dirty="0">
              <a:latin typeface="Gabriola" panose="04040605051002020D02" pitchFamily="82" charset="0"/>
            </a:endParaRPr>
          </a:p>
          <a:p>
            <a:pPr lvl="2">
              <a:lnSpc>
                <a:spcPct val="110000"/>
              </a:lnSpc>
              <a:spcBef>
                <a:spcPts val="0"/>
              </a:spcBef>
            </a:pPr>
            <a:r>
              <a:rPr lang="tr-TR" sz="2600" dirty="0">
                <a:highlight>
                  <a:srgbClr val="800000"/>
                </a:highlight>
                <a:latin typeface="Gabriola" panose="04040605051002020D02" pitchFamily="82" charset="0"/>
              </a:rPr>
              <a:t>mesajın içeriğinde bulunan bu öğeler iletişimi engeller</a:t>
            </a:r>
            <a:r>
              <a:rPr lang="tr-TR" sz="2600" dirty="0" smtClean="0">
                <a:highlight>
                  <a:srgbClr val="800000"/>
                </a:highlight>
                <a:latin typeface="Gabriola" panose="04040605051002020D02" pitchFamily="82" charset="0"/>
              </a:rPr>
              <a:t>.</a:t>
            </a:r>
            <a:endParaRPr lang="tr-TR" sz="2600" dirty="0">
              <a:highlight>
                <a:srgbClr val="800000"/>
              </a:highlight>
              <a:latin typeface="Gabriola" panose="04040605051002020D02" pitchFamily="82" charset="0"/>
            </a:endParaRPr>
          </a:p>
        </p:txBody>
      </p:sp>
      <p:pic>
        <p:nvPicPr>
          <p:cNvPr id="1026" name="Picture 2" descr="Sağlıklı İletişimin Sırrı: Engelleri Aşmak! | KreatifBiri">
            <a:extLst>
              <a:ext uri="{FF2B5EF4-FFF2-40B4-BE49-F238E27FC236}">
                <a16:creationId xmlns:a16="http://schemas.microsoft.com/office/drawing/2014/main" id="{21249565-AD85-47E0-AD10-872D743115C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7512148" y="2336873"/>
            <a:ext cx="4679852" cy="3398166"/>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pic>
        <p:nvPicPr>
          <p:cNvPr id="5" name="Picture 2" descr="C:\Users\rhbrlk\Desktop\logo ram.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0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84FB2D-492C-4AFE-A73E-836AA8D3F819}"/>
              </a:ext>
            </a:extLst>
          </p:cNvPr>
          <p:cNvSpPr>
            <a:spLocks noGrp="1"/>
          </p:cNvSpPr>
          <p:nvPr>
            <p:ph type="title"/>
          </p:nvPr>
        </p:nvSpPr>
        <p:spPr/>
        <p:txBody>
          <a:bodyPr/>
          <a:lstStyle/>
          <a:p>
            <a:r>
              <a:rPr lang="tr-TR" dirty="0"/>
              <a:t>Sözel Zorbalık</a:t>
            </a:r>
          </a:p>
        </p:txBody>
      </p:sp>
      <p:sp>
        <p:nvSpPr>
          <p:cNvPr id="3" name="İçerik Yer Tutucusu 2">
            <a:extLst>
              <a:ext uri="{FF2B5EF4-FFF2-40B4-BE49-F238E27FC236}">
                <a16:creationId xmlns:a16="http://schemas.microsoft.com/office/drawing/2014/main" id="{40AD7FE7-D3C1-42DA-9597-86AB7539F9E4}"/>
              </a:ext>
            </a:extLst>
          </p:cNvPr>
          <p:cNvSpPr>
            <a:spLocks noGrp="1"/>
          </p:cNvSpPr>
          <p:nvPr>
            <p:ph idx="1"/>
          </p:nvPr>
        </p:nvSpPr>
        <p:spPr>
          <a:xfrm>
            <a:off x="455240" y="2336873"/>
            <a:ext cx="7619617" cy="4106130"/>
          </a:xfrm>
        </p:spPr>
        <p:txBody>
          <a:bodyPr>
            <a:normAutofit lnSpcReduction="10000"/>
          </a:bodyPr>
          <a:lstStyle/>
          <a:p>
            <a:r>
              <a:rPr lang="tr-TR" sz="2800" dirty="0">
                <a:latin typeface="Gabriola" panose="04040605051002020D02" pitchFamily="82" charset="0"/>
              </a:rPr>
              <a:t>Sözel zorbalık, isim takmayı ve diğer sözlü taciz türlerini içerir. Kelimeler insanın hayatında güçlü bir etkiye sahiptir. Zorbalık söz konusu olduğunda bazen, sözel zorbalık, fiziksel zorbalıktan uzun vadede daha derin yaralara neden olabilmektedir. Burada amaç, saldırgan olan kişiyi daha baskın göstermek için kurbanı küçük düşürmektir. Sözel zorbalığın özel gereksinimi olan veya belli bir farklılığı olan çocukları sıklıkla hedef aldığı görülmektedir. Sözel zorbalık ilk olarak hafif şekilde başlasa bile kısa sürede kurbana zarar veren sözlü şiddete dönüşebilmektedir. Ayrıca bu durum zamanla fiziksel zorbalığa doğru gidebilmektedir. </a:t>
            </a:r>
          </a:p>
        </p:txBody>
      </p:sp>
      <p:pic>
        <p:nvPicPr>
          <p:cNvPr id="1032" name="Picture 8" descr="Akran Zorbalığı Nedir? Nasıl Engellenir? | Evimdekipsikolog | Blog">
            <a:extLst>
              <a:ext uri="{FF2B5EF4-FFF2-40B4-BE49-F238E27FC236}">
                <a16:creationId xmlns:a16="http://schemas.microsoft.com/office/drawing/2014/main" id="{02028CC1-5C69-4104-A901-710750BED9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321" y="2430586"/>
            <a:ext cx="4299951" cy="27885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Users\rhbrlk\Desktop\logo ram.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20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CF4BD9-E521-48B5-BDC6-00935D29A956}"/>
              </a:ext>
            </a:extLst>
          </p:cNvPr>
          <p:cNvSpPr>
            <a:spLocks noGrp="1"/>
          </p:cNvSpPr>
          <p:nvPr>
            <p:ph type="title"/>
          </p:nvPr>
        </p:nvSpPr>
        <p:spPr/>
        <p:txBody>
          <a:bodyPr/>
          <a:lstStyle/>
          <a:p>
            <a:r>
              <a:rPr lang="tr-TR" dirty="0"/>
              <a:t>Sözel Zorbalık</a:t>
            </a:r>
          </a:p>
        </p:txBody>
      </p:sp>
      <p:sp>
        <p:nvSpPr>
          <p:cNvPr id="3" name="İçerik Yer Tutucusu 2">
            <a:extLst>
              <a:ext uri="{FF2B5EF4-FFF2-40B4-BE49-F238E27FC236}">
                <a16:creationId xmlns:a16="http://schemas.microsoft.com/office/drawing/2014/main" id="{69C19B57-942E-4FA8-85FE-0D075D3E2585}"/>
              </a:ext>
            </a:extLst>
          </p:cNvPr>
          <p:cNvSpPr>
            <a:spLocks noGrp="1"/>
          </p:cNvSpPr>
          <p:nvPr>
            <p:ph idx="1"/>
          </p:nvPr>
        </p:nvSpPr>
        <p:spPr>
          <a:xfrm>
            <a:off x="680321" y="2336872"/>
            <a:ext cx="10250276" cy="3965453"/>
          </a:xfrm>
        </p:spPr>
        <p:txBody>
          <a:bodyPr>
            <a:noAutofit/>
          </a:bodyPr>
          <a:lstStyle/>
          <a:p>
            <a:r>
              <a:rPr lang="tr-TR" sz="2600" dirty="0">
                <a:latin typeface="Gabriola" panose="04040605051002020D02" pitchFamily="82" charset="0"/>
              </a:rPr>
              <a:t>Sözlü zorbalık çocukları çeşitli şekillerde etkiler. İlk olarak çocukların benlik imajını büyük ölçüde etkileyebilir ve bu durum yetişkinlikte de devam edebilir. Bu durum hayatları üzerindeki güç hissini kaybetmelerine bir süre sonra hakaretlere inanmaya başlamalarına ve kendilerini gerçekte olduklarından daha az küçük görmeye sebep olabilir. Bunun yanı sıra depresyon başta olmak üzere çeşitli duygusal, psikolojik sorunlara neden olabilir. Çocuğun okula odaklanmasını ve başarılı olmasını zorlaştırabilir. Sosyal anlamda hem aile içi hem de arkadaşlarıyla olan ilişkilerinde sıkıntılar yaşamasına neden olabilir. Eğer aile veya yakın arkadaş çevresinden gelirse, çocuk bundan kaçmanın bir yolunu bulamayabilir ve dünyayı düşmanca bir yer olarak algılamaya başlayabilir. Sözel zorbalığı görmek daha zordur ve bu durum fark edilemeyip kontrolsüz bırakılırsa zorbalığın duygusal yükü kurbanın pes edip intihara yönelmesine sebep olabilir.</a:t>
            </a:r>
          </a:p>
        </p:txBody>
      </p:sp>
      <p:pic>
        <p:nvPicPr>
          <p:cNvPr id="4" name="Picture 2" descr="C:\Users\rhbrlk\Desktop\logo ram.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850359" y="740227"/>
            <a:ext cx="978197" cy="108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379329"/>
      </p:ext>
    </p:extLst>
  </p:cSld>
  <p:clrMapOvr>
    <a:masterClrMapping/>
  </p:clrMapOvr>
</p:sld>
</file>

<file path=ppt/theme/theme1.xml><?xml version="1.0" encoding="utf-8"?>
<a:theme xmlns:a="http://schemas.openxmlformats.org/drawingml/2006/main" name="Berli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667</TotalTime>
  <Words>1074</Words>
  <Application>Microsoft Office PowerPoint</Application>
  <PresentationFormat>Geniş ekran</PresentationFormat>
  <Paragraphs>97</Paragraphs>
  <Slides>16</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16</vt:i4>
      </vt:variant>
    </vt:vector>
  </HeadingPairs>
  <TitlesOfParts>
    <vt:vector size="25" baseType="lpstr">
      <vt:lpstr>Arial</vt:lpstr>
      <vt:lpstr>Gabriola</vt:lpstr>
      <vt:lpstr>Garamond</vt:lpstr>
      <vt:lpstr>Gisha</vt:lpstr>
      <vt:lpstr>Summertime</vt:lpstr>
      <vt:lpstr>Trebuchet MS</vt:lpstr>
      <vt:lpstr>Wingdings</vt:lpstr>
      <vt:lpstr>Wingdings 2</vt:lpstr>
      <vt:lpstr>Berlin</vt:lpstr>
      <vt:lpstr>İLETİŞİM  BECERİLERİ</vt:lpstr>
      <vt:lpstr>İletişim Nedir?</vt:lpstr>
      <vt:lpstr>PowerPoint Sunusu</vt:lpstr>
      <vt:lpstr>İletişim Türleri</vt:lpstr>
      <vt:lpstr>Etkili İletişim Neden Önemlidir?</vt:lpstr>
      <vt:lpstr>İletişim Engelleri</vt:lpstr>
      <vt:lpstr>İletişim Engelleri</vt:lpstr>
      <vt:lpstr>Sözel Zorbalık</vt:lpstr>
      <vt:lpstr>Sözel Zorbalık</vt:lpstr>
      <vt:lpstr>Dinleme Becerisi</vt:lpstr>
      <vt:lpstr>Empatik Dinleme</vt:lpstr>
      <vt:lpstr>Etkili Mesaj Gönderme</vt:lpstr>
      <vt:lpstr>‘Nezaket’</vt:lpstr>
      <vt:lpstr>Sen Dili ve Ben Dili</vt:lpstr>
      <vt:lpstr>Örnek olarak…</vt:lpstr>
      <vt:lpstr>Dinlediğiniz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BECERİLERİ</dc:title>
  <dc:creator>Alper Tungahan</dc:creator>
  <cp:lastModifiedBy>lenovo</cp:lastModifiedBy>
  <cp:revision>21</cp:revision>
  <dcterms:created xsi:type="dcterms:W3CDTF">2022-02-24T06:39:22Z</dcterms:created>
  <dcterms:modified xsi:type="dcterms:W3CDTF">2024-08-15T13:00:14Z</dcterms:modified>
</cp:coreProperties>
</file>